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46"/>
  </p:notesMasterIdLst>
  <p:sldIdLst>
    <p:sldId id="256" r:id="rId6"/>
    <p:sldId id="497" r:id="rId7"/>
    <p:sldId id="492" r:id="rId8"/>
    <p:sldId id="449" r:id="rId9"/>
    <p:sldId id="461" r:id="rId10"/>
    <p:sldId id="462" r:id="rId11"/>
    <p:sldId id="274" r:id="rId12"/>
    <p:sldId id="450" r:id="rId13"/>
    <p:sldId id="451" r:id="rId14"/>
    <p:sldId id="463" r:id="rId15"/>
    <p:sldId id="498" r:id="rId16"/>
    <p:sldId id="453" r:id="rId17"/>
    <p:sldId id="454" r:id="rId18"/>
    <p:sldId id="455" r:id="rId19"/>
    <p:sldId id="457" r:id="rId20"/>
    <p:sldId id="458" r:id="rId21"/>
    <p:sldId id="459" r:id="rId22"/>
    <p:sldId id="460" r:id="rId23"/>
    <p:sldId id="456" r:id="rId24"/>
    <p:sldId id="452" r:id="rId25"/>
    <p:sldId id="493" r:id="rId26"/>
    <p:sldId id="464" r:id="rId27"/>
    <p:sldId id="433" r:id="rId28"/>
    <p:sldId id="434" r:id="rId29"/>
    <p:sldId id="435" r:id="rId30"/>
    <p:sldId id="437" r:id="rId31"/>
    <p:sldId id="275" r:id="rId32"/>
    <p:sldId id="438" r:id="rId33"/>
    <p:sldId id="439" r:id="rId34"/>
    <p:sldId id="440" r:id="rId35"/>
    <p:sldId id="465" r:id="rId36"/>
    <p:sldId id="441" r:id="rId37"/>
    <p:sldId id="442" r:id="rId38"/>
    <p:sldId id="443" r:id="rId39"/>
    <p:sldId id="446" r:id="rId40"/>
    <p:sldId id="494" r:id="rId41"/>
    <p:sldId id="495" r:id="rId42"/>
    <p:sldId id="448" r:id="rId43"/>
    <p:sldId id="466" r:id="rId44"/>
    <p:sldId id="468" r:id="rId4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1198D-FFC8-47CA-89A3-5CFBFCD886BE}" v="11" dt="2021-03-24T09:16:25.2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76101" autoAdjust="0"/>
  </p:normalViewPr>
  <p:slideViewPr>
    <p:cSldViewPr>
      <p:cViewPr>
        <p:scale>
          <a:sx n="66" d="100"/>
          <a:sy n="66" d="100"/>
        </p:scale>
        <p:origin x="1277" y="389"/>
      </p:cViewPr>
      <p:guideLst>
        <p:guide orient="horz" pos="162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5701198D-FFC8-47CA-89A3-5CFBFCD886BE}"/>
    <pc:docChg chg="undo redo custSel addSld delSld modSld">
      <pc:chgData name="Stijn Weijermars" userId="e364d0b9-009e-4116-b78a-a86aed516e71" providerId="ADAL" clId="{5701198D-FFC8-47CA-89A3-5CFBFCD886BE}" dt="2021-03-24T09:22:06.461" v="356" actId="1035"/>
      <pc:docMkLst>
        <pc:docMk/>
      </pc:docMkLst>
      <pc:sldChg chg="modSp mod">
        <pc:chgData name="Stijn Weijermars" userId="e364d0b9-009e-4116-b78a-a86aed516e71" providerId="ADAL" clId="{5701198D-FFC8-47CA-89A3-5CFBFCD886BE}" dt="2021-03-24T08:39:52.044" v="43" actId="20577"/>
        <pc:sldMkLst>
          <pc:docMk/>
          <pc:sldMk cId="2464884767" sldId="441"/>
        </pc:sldMkLst>
        <pc:spChg chg="mod">
          <ac:chgData name="Stijn Weijermars" userId="e364d0b9-009e-4116-b78a-a86aed516e71" providerId="ADAL" clId="{5701198D-FFC8-47CA-89A3-5CFBFCD886BE}" dt="2021-03-24T08:39:52.044" v="43" actId="20577"/>
          <ac:spMkLst>
            <pc:docMk/>
            <pc:sldMk cId="2464884767" sldId="441"/>
            <ac:spMk id="3" creationId="{A76D8E6C-AE05-4F53-B6B2-1C36156BBE4D}"/>
          </ac:spMkLst>
        </pc:spChg>
      </pc:sldChg>
      <pc:sldChg chg="del">
        <pc:chgData name="Stijn Weijermars" userId="e364d0b9-009e-4116-b78a-a86aed516e71" providerId="ADAL" clId="{5701198D-FFC8-47CA-89A3-5CFBFCD886BE}" dt="2021-03-24T08:50:35.524" v="90" actId="47"/>
        <pc:sldMkLst>
          <pc:docMk/>
          <pc:sldMk cId="3581663245" sldId="444"/>
        </pc:sldMkLst>
      </pc:sldChg>
      <pc:sldChg chg="modSp del mod">
        <pc:chgData name="Stijn Weijermars" userId="e364d0b9-009e-4116-b78a-a86aed516e71" providerId="ADAL" clId="{5701198D-FFC8-47CA-89A3-5CFBFCD886BE}" dt="2021-03-24T08:51:34.451" v="101" actId="2696"/>
        <pc:sldMkLst>
          <pc:docMk/>
          <pc:sldMk cId="2770474837" sldId="447"/>
        </pc:sldMkLst>
        <pc:picChg chg="mod">
          <ac:chgData name="Stijn Weijermars" userId="e364d0b9-009e-4116-b78a-a86aed516e71" providerId="ADAL" clId="{5701198D-FFC8-47CA-89A3-5CFBFCD886BE}" dt="2021-03-24T08:51:30.693" v="100" actId="1076"/>
          <ac:picMkLst>
            <pc:docMk/>
            <pc:sldMk cId="2770474837" sldId="447"/>
            <ac:picMk id="2" creationId="{B90129BA-174D-4FA0-B66C-A62F0CEC12F3}"/>
          </ac:picMkLst>
        </pc:picChg>
      </pc:sldChg>
      <pc:sldChg chg="addSp delSp modSp mod">
        <pc:chgData name="Stijn Weijermars" userId="e364d0b9-009e-4116-b78a-a86aed516e71" providerId="ADAL" clId="{5701198D-FFC8-47CA-89A3-5CFBFCD886BE}" dt="2021-03-24T08:54:44.165" v="146" actId="1076"/>
        <pc:sldMkLst>
          <pc:docMk/>
          <pc:sldMk cId="851169661" sldId="448"/>
        </pc:sldMkLst>
        <pc:spChg chg="mod">
          <ac:chgData name="Stijn Weijermars" userId="e364d0b9-009e-4116-b78a-a86aed516e71" providerId="ADAL" clId="{5701198D-FFC8-47CA-89A3-5CFBFCD886BE}" dt="2021-03-24T08:54:17.181" v="139" actId="20577"/>
          <ac:spMkLst>
            <pc:docMk/>
            <pc:sldMk cId="851169661" sldId="448"/>
            <ac:spMk id="5" creationId="{B4EE4D28-E651-4229-8E22-F3B6077E042E}"/>
          </ac:spMkLst>
        </pc:spChg>
        <pc:picChg chg="del">
          <ac:chgData name="Stijn Weijermars" userId="e364d0b9-009e-4116-b78a-a86aed516e71" providerId="ADAL" clId="{5701198D-FFC8-47CA-89A3-5CFBFCD886BE}" dt="2021-03-24T08:54:24.036" v="142" actId="478"/>
          <ac:picMkLst>
            <pc:docMk/>
            <pc:sldMk cId="851169661" sldId="448"/>
            <ac:picMk id="2" creationId="{57B8235B-6D0A-4ABC-BD63-6D37916FB9FC}"/>
          </ac:picMkLst>
        </pc:picChg>
        <pc:picChg chg="add mod">
          <ac:chgData name="Stijn Weijermars" userId="e364d0b9-009e-4116-b78a-a86aed516e71" providerId="ADAL" clId="{5701198D-FFC8-47CA-89A3-5CFBFCD886BE}" dt="2021-03-24T08:54:44.165" v="146" actId="1076"/>
          <ac:picMkLst>
            <pc:docMk/>
            <pc:sldMk cId="851169661" sldId="448"/>
            <ac:picMk id="4" creationId="{6B9F4215-E7A0-48AE-A200-8ED6C0C97088}"/>
          </ac:picMkLst>
        </pc:picChg>
      </pc:sldChg>
      <pc:sldChg chg="modSp mod">
        <pc:chgData name="Stijn Weijermars" userId="e364d0b9-009e-4116-b78a-a86aed516e71" providerId="ADAL" clId="{5701198D-FFC8-47CA-89A3-5CFBFCD886BE}" dt="2021-03-24T08:23:37.908" v="10" actId="20577"/>
        <pc:sldMkLst>
          <pc:docMk/>
          <pc:sldMk cId="1960105382" sldId="451"/>
        </pc:sldMkLst>
        <pc:spChg chg="mod">
          <ac:chgData name="Stijn Weijermars" userId="e364d0b9-009e-4116-b78a-a86aed516e71" providerId="ADAL" clId="{5701198D-FFC8-47CA-89A3-5CFBFCD886BE}" dt="2021-03-24T08:23:37.908" v="10" actId="20577"/>
          <ac:spMkLst>
            <pc:docMk/>
            <pc:sldMk cId="1960105382" sldId="451"/>
            <ac:spMk id="3" creationId="{918351E2-B822-41FB-B707-7C9451A3AC8D}"/>
          </ac:spMkLst>
        </pc:spChg>
      </pc:sldChg>
      <pc:sldChg chg="modSp mod">
        <pc:chgData name="Stijn Weijermars" userId="e364d0b9-009e-4116-b78a-a86aed516e71" providerId="ADAL" clId="{5701198D-FFC8-47CA-89A3-5CFBFCD886BE}" dt="2021-03-24T08:55:49.119" v="187" actId="20577"/>
        <pc:sldMkLst>
          <pc:docMk/>
          <pc:sldMk cId="4168538006" sldId="466"/>
        </pc:sldMkLst>
        <pc:spChg chg="mod">
          <ac:chgData name="Stijn Weijermars" userId="e364d0b9-009e-4116-b78a-a86aed516e71" providerId="ADAL" clId="{5701198D-FFC8-47CA-89A3-5CFBFCD886BE}" dt="2021-03-24T08:55:49.119" v="187" actId="20577"/>
          <ac:spMkLst>
            <pc:docMk/>
            <pc:sldMk cId="4168538006" sldId="466"/>
            <ac:spMk id="6" creationId="{CF870B07-9A08-4D10-8BB4-89183895DBF6}"/>
          </ac:spMkLst>
        </pc:spChg>
      </pc:sldChg>
      <pc:sldChg chg="del">
        <pc:chgData name="Stijn Weijermars" userId="e364d0b9-009e-4116-b78a-a86aed516e71" providerId="ADAL" clId="{5701198D-FFC8-47CA-89A3-5CFBFCD886BE}" dt="2021-03-24T08:21:30.278" v="0" actId="47"/>
        <pc:sldMkLst>
          <pc:docMk/>
          <pc:sldMk cId="2141316600" sldId="471"/>
        </pc:sldMkLst>
      </pc:sldChg>
      <pc:sldChg chg="del">
        <pc:chgData name="Stijn Weijermars" userId="e364d0b9-009e-4116-b78a-a86aed516e71" providerId="ADAL" clId="{5701198D-FFC8-47CA-89A3-5CFBFCD886BE}" dt="2021-03-24T08:21:31.198" v="1" actId="47"/>
        <pc:sldMkLst>
          <pc:docMk/>
          <pc:sldMk cId="742867800" sldId="472"/>
        </pc:sldMkLst>
      </pc:sldChg>
      <pc:sldChg chg="del">
        <pc:chgData name="Stijn Weijermars" userId="e364d0b9-009e-4116-b78a-a86aed516e71" providerId="ADAL" clId="{5701198D-FFC8-47CA-89A3-5CFBFCD886BE}" dt="2021-03-24T08:21:31.702" v="2" actId="47"/>
        <pc:sldMkLst>
          <pc:docMk/>
          <pc:sldMk cId="2592807079" sldId="491"/>
        </pc:sldMkLst>
      </pc:sldChg>
      <pc:sldChg chg="addSp delSp modSp mod">
        <pc:chgData name="Stijn Weijermars" userId="e364d0b9-009e-4116-b78a-a86aed516e71" providerId="ADAL" clId="{5701198D-FFC8-47CA-89A3-5CFBFCD886BE}" dt="2021-03-24T09:10:27.987" v="292" actId="478"/>
        <pc:sldMkLst>
          <pc:docMk/>
          <pc:sldMk cId="1343977343" sldId="492"/>
        </pc:sldMkLst>
        <pc:spChg chg="del">
          <ac:chgData name="Stijn Weijermars" userId="e364d0b9-009e-4116-b78a-a86aed516e71" providerId="ADAL" clId="{5701198D-FFC8-47CA-89A3-5CFBFCD886BE}" dt="2021-03-24T09:05:41.744" v="217"/>
          <ac:spMkLst>
            <pc:docMk/>
            <pc:sldMk cId="1343977343" sldId="492"/>
            <ac:spMk id="3" creationId="{8AF1CEE9-C565-4A79-B61A-FCF0E6D8A0FF}"/>
          </ac:spMkLst>
        </pc:spChg>
        <pc:spChg chg="add del mod">
          <ac:chgData name="Stijn Weijermars" userId="e364d0b9-009e-4116-b78a-a86aed516e71" providerId="ADAL" clId="{5701198D-FFC8-47CA-89A3-5CFBFCD886BE}" dt="2021-03-24T09:07:29.615" v="263"/>
          <ac:spMkLst>
            <pc:docMk/>
            <pc:sldMk cId="1343977343" sldId="492"/>
            <ac:spMk id="10" creationId="{FFA7E1FA-2EA5-43A3-97D1-2F4649B5E016}"/>
          </ac:spMkLst>
        </pc:spChg>
        <pc:spChg chg="add del mod">
          <ac:chgData name="Stijn Weijermars" userId="e364d0b9-009e-4116-b78a-a86aed516e71" providerId="ADAL" clId="{5701198D-FFC8-47CA-89A3-5CFBFCD886BE}" dt="2021-03-24T09:09:21.246" v="284" actId="478"/>
          <ac:spMkLst>
            <pc:docMk/>
            <pc:sldMk cId="1343977343" sldId="492"/>
            <ac:spMk id="15" creationId="{3635FE5F-45B0-4AD8-8F96-C94D13369BE4}"/>
          </ac:spMkLst>
        </pc:spChg>
        <pc:picChg chg="mod">
          <ac:chgData name="Stijn Weijermars" userId="e364d0b9-009e-4116-b78a-a86aed516e71" providerId="ADAL" clId="{5701198D-FFC8-47CA-89A3-5CFBFCD886BE}" dt="2021-03-24T09:08:34.881" v="277" actId="14100"/>
          <ac:picMkLst>
            <pc:docMk/>
            <pc:sldMk cId="1343977343" sldId="492"/>
            <ac:picMk id="5" creationId="{B025962F-361B-414E-B425-E52920F3F677}"/>
          </ac:picMkLst>
        </pc:picChg>
        <pc:picChg chg="add del mod">
          <ac:chgData name="Stijn Weijermars" userId="e364d0b9-009e-4116-b78a-a86aed516e71" providerId="ADAL" clId="{5701198D-FFC8-47CA-89A3-5CFBFCD886BE}" dt="2021-03-24T09:03:59.065" v="199" actId="21"/>
          <ac:picMkLst>
            <pc:docMk/>
            <pc:sldMk cId="1343977343" sldId="492"/>
            <ac:picMk id="6" creationId="{7BFCC627-10FF-411B-A3ED-20CBAD4E083A}"/>
          </ac:picMkLst>
        </pc:picChg>
        <pc:picChg chg="add del mod">
          <ac:chgData name="Stijn Weijermars" userId="e364d0b9-009e-4116-b78a-a86aed516e71" providerId="ADAL" clId="{5701198D-FFC8-47CA-89A3-5CFBFCD886BE}" dt="2021-03-24T09:10:27.987" v="292" actId="478"/>
          <ac:picMkLst>
            <pc:docMk/>
            <pc:sldMk cId="1343977343" sldId="492"/>
            <ac:picMk id="7" creationId="{6E190EB5-334A-448C-8E31-E833083B06B1}"/>
          </ac:picMkLst>
        </pc:picChg>
        <pc:picChg chg="add del mod">
          <ac:chgData name="Stijn Weijermars" userId="e364d0b9-009e-4116-b78a-a86aed516e71" providerId="ADAL" clId="{5701198D-FFC8-47CA-89A3-5CFBFCD886BE}" dt="2021-03-24T09:07:13.716" v="260" actId="478"/>
          <ac:picMkLst>
            <pc:docMk/>
            <pc:sldMk cId="1343977343" sldId="492"/>
            <ac:picMk id="8" creationId="{EC022AA8-B1BA-4603-8405-2E3B85E96248}"/>
          </ac:picMkLst>
        </pc:picChg>
        <pc:picChg chg="add del mod">
          <ac:chgData name="Stijn Weijermars" userId="e364d0b9-009e-4116-b78a-a86aed516e71" providerId="ADAL" clId="{5701198D-FFC8-47CA-89A3-5CFBFCD886BE}" dt="2021-03-24T09:08:07.897" v="272" actId="478"/>
          <ac:picMkLst>
            <pc:docMk/>
            <pc:sldMk cId="1343977343" sldId="492"/>
            <ac:picMk id="11" creationId="{5E0EE96B-3D54-4C4E-BAC2-54233FC000C3}"/>
          </ac:picMkLst>
        </pc:picChg>
        <pc:picChg chg="add del mod ord">
          <ac:chgData name="Stijn Weijermars" userId="e364d0b9-009e-4116-b78a-a86aed516e71" providerId="ADAL" clId="{5701198D-FFC8-47CA-89A3-5CFBFCD886BE}" dt="2021-03-24T09:10:26.044" v="291" actId="478"/>
          <ac:picMkLst>
            <pc:docMk/>
            <pc:sldMk cId="1343977343" sldId="492"/>
            <ac:picMk id="12" creationId="{8BE7C93D-E7B6-404D-968B-CE43284EA4E5}"/>
          </ac:picMkLst>
        </pc:picChg>
        <pc:picChg chg="add mod">
          <ac:chgData name="Stijn Weijermars" userId="e364d0b9-009e-4116-b78a-a86aed516e71" providerId="ADAL" clId="{5701198D-FFC8-47CA-89A3-5CFBFCD886BE}" dt="2021-03-24T09:08:23.988" v="274" actId="1076"/>
          <ac:picMkLst>
            <pc:docMk/>
            <pc:sldMk cId="1343977343" sldId="492"/>
            <ac:picMk id="13" creationId="{C1E7B875-46F4-47BA-A617-97768A39158E}"/>
          </ac:picMkLst>
        </pc:picChg>
      </pc:sldChg>
      <pc:sldChg chg="addSp modSp new mod">
        <pc:chgData name="Stijn Weijermars" userId="e364d0b9-009e-4116-b78a-a86aed516e71" providerId="ADAL" clId="{5701198D-FFC8-47CA-89A3-5CFBFCD886BE}" dt="2021-03-24T08:51:25.696" v="99" actId="14100"/>
        <pc:sldMkLst>
          <pc:docMk/>
          <pc:sldMk cId="3202002204" sldId="494"/>
        </pc:sldMkLst>
        <pc:picChg chg="add mod modCrop">
          <ac:chgData name="Stijn Weijermars" userId="e364d0b9-009e-4116-b78a-a86aed516e71" providerId="ADAL" clId="{5701198D-FFC8-47CA-89A3-5CFBFCD886BE}" dt="2021-03-24T08:51:25.696" v="99" actId="14100"/>
          <ac:picMkLst>
            <pc:docMk/>
            <pc:sldMk cId="3202002204" sldId="494"/>
            <ac:picMk id="5" creationId="{79F4AB5A-B9B3-4C36-A0D2-4677BEF8D87B}"/>
          </ac:picMkLst>
        </pc:picChg>
      </pc:sldChg>
      <pc:sldChg chg="addSp delSp modSp new mod">
        <pc:chgData name="Stijn Weijermars" userId="e364d0b9-009e-4116-b78a-a86aed516e71" providerId="ADAL" clId="{5701198D-FFC8-47CA-89A3-5CFBFCD886BE}" dt="2021-03-24T08:53:23.686" v="109" actId="1076"/>
        <pc:sldMkLst>
          <pc:docMk/>
          <pc:sldMk cId="1863965818" sldId="495"/>
        </pc:sldMkLst>
        <pc:spChg chg="del">
          <ac:chgData name="Stijn Weijermars" userId="e364d0b9-009e-4116-b78a-a86aed516e71" providerId="ADAL" clId="{5701198D-FFC8-47CA-89A3-5CFBFCD886BE}" dt="2021-03-24T08:52:35.516" v="104" actId="478"/>
          <ac:spMkLst>
            <pc:docMk/>
            <pc:sldMk cId="1863965818" sldId="495"/>
            <ac:spMk id="2" creationId="{B10C3801-475A-4905-A2B4-079382381CF2}"/>
          </ac:spMkLst>
        </pc:spChg>
        <pc:spChg chg="del">
          <ac:chgData name="Stijn Weijermars" userId="e364d0b9-009e-4116-b78a-a86aed516e71" providerId="ADAL" clId="{5701198D-FFC8-47CA-89A3-5CFBFCD886BE}" dt="2021-03-24T08:52:33.036" v="103" actId="22"/>
          <ac:spMkLst>
            <pc:docMk/>
            <pc:sldMk cId="1863965818" sldId="495"/>
            <ac:spMk id="3" creationId="{409D5E60-9564-4D2F-AE60-31E686EE0ABD}"/>
          </ac:spMkLst>
        </pc:spChg>
        <pc:picChg chg="add mod ord">
          <ac:chgData name="Stijn Weijermars" userId="e364d0b9-009e-4116-b78a-a86aed516e71" providerId="ADAL" clId="{5701198D-FFC8-47CA-89A3-5CFBFCD886BE}" dt="2021-03-24T08:53:23.686" v="109" actId="1076"/>
          <ac:picMkLst>
            <pc:docMk/>
            <pc:sldMk cId="1863965818" sldId="495"/>
            <ac:picMk id="5" creationId="{BA3416A7-5312-480A-BC98-66C54DD758F0}"/>
          </ac:picMkLst>
        </pc:picChg>
      </pc:sldChg>
      <pc:sldChg chg="addSp delSp modSp new del mod">
        <pc:chgData name="Stijn Weijermars" userId="e364d0b9-009e-4116-b78a-a86aed516e71" providerId="ADAL" clId="{5701198D-FFC8-47CA-89A3-5CFBFCD886BE}" dt="2021-03-24T09:07:35.550" v="264" actId="47"/>
        <pc:sldMkLst>
          <pc:docMk/>
          <pc:sldMk cId="1185622096" sldId="496"/>
        </pc:sldMkLst>
        <pc:spChg chg="del">
          <ac:chgData name="Stijn Weijermars" userId="e364d0b9-009e-4116-b78a-a86aed516e71" providerId="ADAL" clId="{5701198D-FFC8-47CA-89A3-5CFBFCD886BE}" dt="2021-03-24T08:58:29.110" v="189"/>
          <ac:spMkLst>
            <pc:docMk/>
            <pc:sldMk cId="1185622096" sldId="496"/>
            <ac:spMk id="3" creationId="{13DC872B-72E7-4C19-9D98-66681C2B1C7E}"/>
          </ac:spMkLst>
        </pc:spChg>
        <pc:picChg chg="add mod">
          <ac:chgData name="Stijn Weijermars" userId="e364d0b9-009e-4116-b78a-a86aed516e71" providerId="ADAL" clId="{5701198D-FFC8-47CA-89A3-5CFBFCD886BE}" dt="2021-03-24T09:04:20.551" v="206" actId="1076"/>
          <ac:picMkLst>
            <pc:docMk/>
            <pc:sldMk cId="1185622096" sldId="496"/>
            <ac:picMk id="5" creationId="{DD1BC377-6E08-430C-A2F1-054B9DD6D352}"/>
          </ac:picMkLst>
        </pc:picChg>
        <pc:picChg chg="add del mod">
          <ac:chgData name="Stijn Weijermars" userId="e364d0b9-009e-4116-b78a-a86aed516e71" providerId="ADAL" clId="{5701198D-FFC8-47CA-89A3-5CFBFCD886BE}" dt="2021-03-24T09:07:24.286" v="262" actId="21"/>
          <ac:picMkLst>
            <pc:docMk/>
            <pc:sldMk cId="1185622096" sldId="496"/>
            <ac:picMk id="6" creationId="{59A2FA85-0581-4905-A218-85FE4DDC0276}"/>
          </ac:picMkLst>
        </pc:picChg>
        <pc:picChg chg="add del mod">
          <ac:chgData name="Stijn Weijermars" userId="e364d0b9-009e-4116-b78a-a86aed516e71" providerId="ADAL" clId="{5701198D-FFC8-47CA-89A3-5CFBFCD886BE}" dt="2021-03-24T09:07:24.286" v="262" actId="21"/>
          <ac:picMkLst>
            <pc:docMk/>
            <pc:sldMk cId="1185622096" sldId="496"/>
            <ac:picMk id="7" creationId="{B66C857C-E3F6-4067-8395-F94C22A09C91}"/>
          </ac:picMkLst>
        </pc:picChg>
      </pc:sldChg>
      <pc:sldChg chg="addSp delSp modSp new mod">
        <pc:chgData name="Stijn Weijermars" userId="e364d0b9-009e-4116-b78a-a86aed516e71" providerId="ADAL" clId="{5701198D-FFC8-47CA-89A3-5CFBFCD886BE}" dt="2021-03-24T09:12:39.503" v="311" actId="14100"/>
        <pc:sldMkLst>
          <pc:docMk/>
          <pc:sldMk cId="2272818761" sldId="497"/>
        </pc:sldMkLst>
        <pc:spChg chg="del">
          <ac:chgData name="Stijn Weijermars" userId="e364d0b9-009e-4116-b78a-a86aed516e71" providerId="ADAL" clId="{5701198D-FFC8-47CA-89A3-5CFBFCD886BE}" dt="2021-03-24T09:06:22.145" v="225"/>
          <ac:spMkLst>
            <pc:docMk/>
            <pc:sldMk cId="2272818761" sldId="497"/>
            <ac:spMk id="3" creationId="{5349F249-D458-408A-B41C-DCB188B5F2E6}"/>
          </ac:spMkLst>
        </pc:spChg>
        <pc:picChg chg="add mod">
          <ac:chgData name="Stijn Weijermars" userId="e364d0b9-009e-4116-b78a-a86aed516e71" providerId="ADAL" clId="{5701198D-FFC8-47CA-89A3-5CFBFCD886BE}" dt="2021-03-24T09:12:29.815" v="310" actId="14100"/>
          <ac:picMkLst>
            <pc:docMk/>
            <pc:sldMk cId="2272818761" sldId="497"/>
            <ac:picMk id="4" creationId="{1DFB732C-B567-442C-B8F8-82ACFD58E370}"/>
          </ac:picMkLst>
        </pc:picChg>
        <pc:picChg chg="add mod ord">
          <ac:chgData name="Stijn Weijermars" userId="e364d0b9-009e-4116-b78a-a86aed516e71" providerId="ADAL" clId="{5701198D-FFC8-47CA-89A3-5CFBFCD886BE}" dt="2021-03-24T09:12:39.503" v="311" actId="14100"/>
          <ac:picMkLst>
            <pc:docMk/>
            <pc:sldMk cId="2272818761" sldId="497"/>
            <ac:picMk id="5" creationId="{15D08A7A-AB46-4C19-B3B1-3EE501D1E6FF}"/>
          </ac:picMkLst>
        </pc:picChg>
      </pc:sldChg>
      <pc:sldChg chg="addSp delSp modSp new mod">
        <pc:chgData name="Stijn Weijermars" userId="e364d0b9-009e-4116-b78a-a86aed516e71" providerId="ADAL" clId="{5701198D-FFC8-47CA-89A3-5CFBFCD886BE}" dt="2021-03-24T09:22:06.461" v="356" actId="1035"/>
        <pc:sldMkLst>
          <pc:docMk/>
          <pc:sldMk cId="3168174184" sldId="498"/>
        </pc:sldMkLst>
        <pc:picChg chg="add del mod">
          <ac:chgData name="Stijn Weijermars" userId="e364d0b9-009e-4116-b78a-a86aed516e71" providerId="ADAL" clId="{5701198D-FFC8-47CA-89A3-5CFBFCD886BE}" dt="2021-03-24T09:19:23.324" v="340" actId="478"/>
          <ac:picMkLst>
            <pc:docMk/>
            <pc:sldMk cId="3168174184" sldId="498"/>
            <ac:picMk id="5" creationId="{8444E2B2-28E4-4AF4-BFB0-8BF297451B68}"/>
          </ac:picMkLst>
        </pc:picChg>
        <pc:picChg chg="add del mod modCrop">
          <ac:chgData name="Stijn Weijermars" userId="e364d0b9-009e-4116-b78a-a86aed516e71" providerId="ADAL" clId="{5701198D-FFC8-47CA-89A3-5CFBFCD886BE}" dt="2021-03-24T09:19:25.426" v="341" actId="478"/>
          <ac:picMkLst>
            <pc:docMk/>
            <pc:sldMk cId="3168174184" sldId="498"/>
            <ac:picMk id="6" creationId="{43EB8913-61C0-48CA-AA1F-7EDA0B7DD498}"/>
          </ac:picMkLst>
        </pc:picChg>
        <pc:picChg chg="add mod">
          <ac:chgData name="Stijn Weijermars" userId="e364d0b9-009e-4116-b78a-a86aed516e71" providerId="ADAL" clId="{5701198D-FFC8-47CA-89A3-5CFBFCD886BE}" dt="2021-03-24T09:22:06.461" v="356" actId="1035"/>
          <ac:picMkLst>
            <pc:docMk/>
            <pc:sldMk cId="3168174184" sldId="498"/>
            <ac:picMk id="8" creationId="{1A14BF93-DFF5-4BA0-84DC-C5CF892C115D}"/>
          </ac:picMkLst>
        </pc:picChg>
        <pc:picChg chg="add mod">
          <ac:chgData name="Stijn Weijermars" userId="e364d0b9-009e-4116-b78a-a86aed516e71" providerId="ADAL" clId="{5701198D-FFC8-47CA-89A3-5CFBFCD886BE}" dt="2021-03-24T09:22:00.471" v="355" actId="14100"/>
          <ac:picMkLst>
            <pc:docMk/>
            <pc:sldMk cId="3168174184" sldId="498"/>
            <ac:picMk id="10" creationId="{BD75F2A2-DF19-4C9B-9B9E-A3DD292258DA}"/>
          </ac:picMkLst>
        </pc:picChg>
        <pc:picChg chg="add mod">
          <ac:chgData name="Stijn Weijermars" userId="e364d0b9-009e-4116-b78a-a86aed516e71" providerId="ADAL" clId="{5701198D-FFC8-47CA-89A3-5CFBFCD886BE}" dt="2021-03-24T09:21:57.682" v="354" actId="14100"/>
          <ac:picMkLst>
            <pc:docMk/>
            <pc:sldMk cId="3168174184" sldId="498"/>
            <ac:picMk id="12" creationId="{9B02E8EC-DC71-4418-BFB2-834E9DF805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24-3-2021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3</a:t>
            </a:fld>
            <a:endParaRPr lang="nl-NL"/>
          </a:p>
        </p:txBody>
      </p:sp>
    </p:spTree>
    <p:extLst>
      <p:ext uri="{BB962C8B-B14F-4D97-AF65-F5344CB8AC3E}">
        <p14:creationId xmlns:p14="http://schemas.microsoft.com/office/powerpoint/2010/main" val="275964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technisch en ruimtelijk mogelijk</a:t>
            </a:r>
          </a:p>
          <a:p>
            <a:r>
              <a:rPr lang="nl-NL" dirty="0"/>
              <a:t>om in een</a:t>
            </a:r>
          </a:p>
          <a:p>
            <a:r>
              <a:rPr lang="nl-NL" dirty="0"/>
              <a:t>groot deel van ons open landschap windenergie</a:t>
            </a:r>
          </a:p>
          <a:p>
            <a:r>
              <a:rPr lang="nl-NL" dirty="0"/>
              <a:t>op te wekken. Uiteraard dient hierbij wel</a:t>
            </a:r>
          </a:p>
          <a:p>
            <a:r>
              <a:rPr lang="nl-NL" dirty="0"/>
              <a:t>rekening te worden gehouden met de nodige</a:t>
            </a:r>
          </a:p>
          <a:p>
            <a:r>
              <a:rPr lang="nl-NL" dirty="0"/>
              <a:t>afstanden in verband met effecten op mensen</a:t>
            </a:r>
          </a:p>
          <a:p>
            <a:r>
              <a:rPr lang="nl-NL" dirty="0"/>
              <a:t>en natuurwaarden (geluid, trillingen, veiligheid,</a:t>
            </a:r>
          </a:p>
          <a:p>
            <a:r>
              <a:rPr lang="nl-NL" dirty="0"/>
              <a:t>milieu).</a:t>
            </a:r>
          </a:p>
          <a:p>
            <a:r>
              <a:rPr lang="nl-NL" dirty="0"/>
              <a:t>De gebruikte turbines in deze studie zijn,</a:t>
            </a:r>
          </a:p>
          <a:p>
            <a:r>
              <a:rPr lang="nl-NL" dirty="0"/>
              <a:t>inclusief de rotorbladen, tussen de 100 en</a:t>
            </a:r>
          </a:p>
          <a:p>
            <a:r>
              <a:rPr lang="nl-NL" dirty="0"/>
              <a:t>200 meter hoog. Windturbines halen energie</a:t>
            </a:r>
          </a:p>
          <a:p>
            <a:r>
              <a:rPr lang="nl-NL" dirty="0"/>
              <a:t>uit de luchtstroom, zijn daarmee van invloed</a:t>
            </a:r>
          </a:p>
          <a:p>
            <a:r>
              <a:rPr lang="nl-NL" dirty="0"/>
              <a:t>op de kracht van de doorstromende lucht.</a:t>
            </a:r>
          </a:p>
          <a:p>
            <a:r>
              <a:rPr lang="nl-NL" dirty="0"/>
              <a:t>Dit betekent dat bij achter elkaar geplaatste</a:t>
            </a:r>
          </a:p>
          <a:p>
            <a:r>
              <a:rPr lang="nl-NL" dirty="0"/>
              <a:t>turbines, de opbrengst afneemt. Voor een</a:t>
            </a:r>
          </a:p>
          <a:p>
            <a:r>
              <a:rPr lang="nl-NL" dirty="0"/>
              <a:t>maximale opbrengst moeten daarom de</a:t>
            </a:r>
          </a:p>
          <a:p>
            <a:r>
              <a:rPr lang="nl-NL" dirty="0"/>
              <a:t>volgende regels in acht worden genomen.</a:t>
            </a:r>
          </a:p>
          <a:p>
            <a:r>
              <a:rPr lang="nl-NL" dirty="0"/>
              <a:t>Afstand tot andere windturbines:</a:t>
            </a:r>
          </a:p>
          <a:p>
            <a:r>
              <a:rPr lang="nl-NL" dirty="0"/>
              <a:t>• 4 keer de rotordiameter haaks op de</a:t>
            </a:r>
          </a:p>
          <a:p>
            <a:r>
              <a:rPr lang="nl-NL" dirty="0"/>
              <a:t>overheersende windrichting en 6 keer</a:t>
            </a:r>
          </a:p>
          <a:p>
            <a:r>
              <a:rPr lang="nl-NL" dirty="0"/>
              <a:t>de rotordiameter in de overheersende</a:t>
            </a:r>
          </a:p>
          <a:p>
            <a:r>
              <a:rPr lang="nl-NL" dirty="0"/>
              <a:t>windrichting</a:t>
            </a:r>
          </a:p>
          <a:p>
            <a:r>
              <a:rPr lang="nl-NL" dirty="0"/>
              <a:t>• Turbines worden in lijnopstellingen geplaatst.</a:t>
            </a:r>
          </a:p>
          <a:p>
            <a:r>
              <a:rPr lang="nl-NL" dirty="0"/>
              <a:t>• Maximaal 3 lijnen achter elkaar, daarna</a:t>
            </a:r>
          </a:p>
          <a:p>
            <a:r>
              <a:rPr lang="nl-NL" dirty="0"/>
              <a:t>minimaal 1,5 km buffer i.v.m. regeneratie van</a:t>
            </a:r>
          </a:p>
          <a:p>
            <a:r>
              <a:rPr lang="nl-NL" dirty="0"/>
              <a:t>de luchtstroom.</a:t>
            </a:r>
          </a:p>
          <a:p>
            <a:r>
              <a:rPr lang="nl-NL" dirty="0"/>
              <a:t>Figuur 33.</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18</a:t>
            </a:fld>
            <a:endParaRPr lang="nl-NL"/>
          </a:p>
        </p:txBody>
      </p:sp>
    </p:spTree>
    <p:extLst>
      <p:ext uri="{BB962C8B-B14F-4D97-AF65-F5344CB8AC3E}">
        <p14:creationId xmlns:p14="http://schemas.microsoft.com/office/powerpoint/2010/main" val="102243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l">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1"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1337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7326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6409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9577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7169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89"/>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9174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127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3069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80"/>
            <a:ext cx="2057400" cy="4388644"/>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05980"/>
            <a:ext cx="6019800" cy="438864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2777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1717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24-3-2021</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F7D0DF-6525-4DBA-86C1-2BE34BA5B55D}" type="datetimeFigureOut">
              <a:rPr lang="nl-NL" smtClean="0">
                <a:solidFill>
                  <a:prstClr val="black">
                    <a:tint val="75000"/>
                  </a:prstClr>
                </a:solidFill>
              </a:rPr>
              <a:pPr/>
              <a:t>24-3-2021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9142413" cy="51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60182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ijksoverheid.nl/actueel/nieuws/2019/06/28/klimaatakkoord-maakt-halvering-co2-uitstoot-haalbaar-en-betaalbaar"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www.regionale-energiestrategie.nl/default.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0.xml"/><Relationship Id="rId1" Type="http://schemas.openxmlformats.org/officeDocument/2006/relationships/video" Target="https://www.youtube.com/embed/dy0rRvt3dZY?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regionale-energiestrategie.nl/kaart+doorklik/default.aspx"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regionale-energiestrategie.nl/kaart+doorklik/default.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hemasites.pbl.nl/energietransitie/" TargetMode="External"/><Relationship Id="rId2" Type="http://schemas.openxmlformats.org/officeDocument/2006/relationships/hyperlink" Target="https://www.regionale-energiestrategie.nl/default.aspx" TargetMode="External"/><Relationship Id="rId1" Type="http://schemas.openxmlformats.org/officeDocument/2006/relationships/slideLayout" Target="../slideLayouts/slideLayout2.xml"/><Relationship Id="rId5" Type="http://schemas.openxmlformats.org/officeDocument/2006/relationships/hyperlink" Target="https://www.klimaatakkoord.nl/documenten/publicaties/2019/06/28/klimaatakkoord" TargetMode="External"/><Relationship Id="rId4" Type="http://schemas.openxmlformats.org/officeDocument/2006/relationships/hyperlink" Target="https://www.regionale-energiestrategie.nl/documenten/d+-+factsheets/handlerdownloadfiles.ashx?idnv=137817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ijksoverheid.nl/actueel/nieuws/2019/06/28/klimaatakkoord-maakt-halvering-co2-uitstoot-haalbaar-en-betaalbaar"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www.regionale-energiestrategie.nl/default.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dirty="0">
                <a:solidFill>
                  <a:schemeClr val="bg1"/>
                </a:solidFill>
              </a:rPr>
              <a:t>Water &amp; Energie </a:t>
            </a:r>
            <a:br>
              <a:rPr lang="nl-NL" sz="2400" dirty="0">
                <a:solidFill>
                  <a:schemeClr val="bg1"/>
                </a:solidFill>
              </a:rPr>
            </a:br>
            <a:r>
              <a:rPr lang="nl-NL" sz="2400" dirty="0">
                <a:solidFill>
                  <a:schemeClr val="bg1"/>
                </a:solidFill>
              </a:rPr>
              <a:t>IBS Stad van de Toekomst</a:t>
            </a:r>
            <a:endParaRPr lang="nl-NL" sz="2100" dirty="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646331"/>
          </a:xfrm>
          <a:prstGeom prst="rect">
            <a:avLst/>
          </a:prstGeom>
        </p:spPr>
        <p:txBody>
          <a:bodyPr>
            <a:spAutoFit/>
          </a:bodyPr>
          <a:lstStyle/>
          <a:p>
            <a:r>
              <a:rPr lang="nl-NL" altLang="nl-NL" dirty="0">
                <a:solidFill>
                  <a:schemeClr val="bg1"/>
                </a:solidFill>
              </a:rPr>
              <a:t>Periode 3 Les 3</a:t>
            </a:r>
          </a:p>
          <a:p>
            <a:r>
              <a:rPr lang="nl-NL" altLang="nl-NL" dirty="0">
                <a:solidFill>
                  <a:schemeClr val="bg1"/>
                </a:solidFill>
              </a:rPr>
              <a:t>27 maart</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Wijze van Inpassing</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73932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DA89A-CF94-473B-A39C-2435249F82E8}"/>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549C7D65-DF32-4B5F-8B05-7CA22DB535CC}"/>
              </a:ext>
            </a:extLst>
          </p:cNvPr>
          <p:cNvSpPr>
            <a:spLocks noGrp="1"/>
          </p:cNvSpPr>
          <p:nvPr>
            <p:ph type="body" idx="1"/>
          </p:nvPr>
        </p:nvSpPr>
        <p:spPr/>
        <p:txBody>
          <a:bodyPr/>
          <a:lstStyle/>
          <a:p>
            <a:endParaRPr lang="nl-NL"/>
          </a:p>
        </p:txBody>
      </p:sp>
      <p:pic>
        <p:nvPicPr>
          <p:cNvPr id="8" name="Afbeelding 7">
            <a:extLst>
              <a:ext uri="{FF2B5EF4-FFF2-40B4-BE49-F238E27FC236}">
                <a16:creationId xmlns:a16="http://schemas.microsoft.com/office/drawing/2014/main" id="{1A14BF93-DFF5-4BA0-84DC-C5CF892C115D}"/>
              </a:ext>
            </a:extLst>
          </p:cNvPr>
          <p:cNvPicPr>
            <a:picLocks noChangeAspect="1"/>
          </p:cNvPicPr>
          <p:nvPr/>
        </p:nvPicPr>
        <p:blipFill>
          <a:blip r:embed="rId2"/>
          <a:stretch>
            <a:fillRect/>
          </a:stretch>
        </p:blipFill>
        <p:spPr>
          <a:xfrm>
            <a:off x="7293176" y="-20538"/>
            <a:ext cx="1836138" cy="2355726"/>
          </a:xfrm>
          <a:prstGeom prst="rect">
            <a:avLst/>
          </a:prstGeom>
        </p:spPr>
      </p:pic>
      <p:pic>
        <p:nvPicPr>
          <p:cNvPr id="10" name="Afbeelding 9">
            <a:extLst>
              <a:ext uri="{FF2B5EF4-FFF2-40B4-BE49-F238E27FC236}">
                <a16:creationId xmlns:a16="http://schemas.microsoft.com/office/drawing/2014/main" id="{BD75F2A2-DF19-4C9B-9B9E-A3DD292258DA}"/>
              </a:ext>
            </a:extLst>
          </p:cNvPr>
          <p:cNvPicPr>
            <a:picLocks noChangeAspect="1"/>
          </p:cNvPicPr>
          <p:nvPr/>
        </p:nvPicPr>
        <p:blipFill>
          <a:blip r:embed="rId3"/>
          <a:stretch>
            <a:fillRect/>
          </a:stretch>
        </p:blipFill>
        <p:spPr>
          <a:xfrm>
            <a:off x="4642403" y="2160737"/>
            <a:ext cx="4501598" cy="2960244"/>
          </a:xfrm>
          <a:prstGeom prst="rect">
            <a:avLst/>
          </a:prstGeom>
        </p:spPr>
      </p:pic>
      <p:pic>
        <p:nvPicPr>
          <p:cNvPr id="12" name="Afbeelding 11">
            <a:extLst>
              <a:ext uri="{FF2B5EF4-FFF2-40B4-BE49-F238E27FC236}">
                <a16:creationId xmlns:a16="http://schemas.microsoft.com/office/drawing/2014/main" id="{9B02E8EC-DC71-4418-BFB2-834E9DF80577}"/>
              </a:ext>
            </a:extLst>
          </p:cNvPr>
          <p:cNvPicPr>
            <a:picLocks noChangeAspect="1"/>
          </p:cNvPicPr>
          <p:nvPr/>
        </p:nvPicPr>
        <p:blipFill>
          <a:blip r:embed="rId4"/>
          <a:stretch>
            <a:fillRect/>
          </a:stretch>
        </p:blipFill>
        <p:spPr>
          <a:xfrm>
            <a:off x="0" y="0"/>
            <a:ext cx="4642403" cy="4083918"/>
          </a:xfrm>
          <a:prstGeom prst="rect">
            <a:avLst/>
          </a:prstGeom>
        </p:spPr>
      </p:pic>
    </p:spTree>
    <p:extLst>
      <p:ext uri="{BB962C8B-B14F-4D97-AF65-F5344CB8AC3E}">
        <p14:creationId xmlns:p14="http://schemas.microsoft.com/office/powerpoint/2010/main" val="316817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6283B54-09F4-4DF1-A5C2-292B95538813}"/>
              </a:ext>
            </a:extLst>
          </p:cNvPr>
          <p:cNvPicPr>
            <a:picLocks noChangeAspect="1"/>
          </p:cNvPicPr>
          <p:nvPr/>
        </p:nvPicPr>
        <p:blipFill>
          <a:blip r:embed="rId2"/>
          <a:stretch>
            <a:fillRect/>
          </a:stretch>
        </p:blipFill>
        <p:spPr>
          <a:xfrm>
            <a:off x="5567727" y="3492327"/>
            <a:ext cx="3576273" cy="1743719"/>
          </a:xfrm>
          <a:prstGeom prst="rect">
            <a:avLst/>
          </a:prstGeom>
        </p:spPr>
      </p:pic>
      <p:sp>
        <p:nvSpPr>
          <p:cNvPr id="2" name="Titel 1">
            <a:extLst>
              <a:ext uri="{FF2B5EF4-FFF2-40B4-BE49-F238E27FC236}">
                <a16:creationId xmlns:a16="http://schemas.microsoft.com/office/drawing/2014/main" id="{874312D8-D8D0-4985-A4E8-44FACBCFBF8D}"/>
              </a:ext>
            </a:extLst>
          </p:cNvPr>
          <p:cNvSpPr>
            <a:spLocks noGrp="1"/>
          </p:cNvSpPr>
          <p:nvPr>
            <p:ph type="title"/>
          </p:nvPr>
        </p:nvSpPr>
        <p:spPr/>
        <p:txBody>
          <a:bodyPr/>
          <a:lstStyle/>
          <a:p>
            <a:r>
              <a:rPr lang="nl-NL" dirty="0"/>
              <a:t>Direct ruimtebeslag</a:t>
            </a:r>
          </a:p>
        </p:txBody>
      </p:sp>
      <p:sp>
        <p:nvSpPr>
          <p:cNvPr id="3" name="Tijdelijke aanduiding voor inhoud 2">
            <a:extLst>
              <a:ext uri="{FF2B5EF4-FFF2-40B4-BE49-F238E27FC236}">
                <a16:creationId xmlns:a16="http://schemas.microsoft.com/office/drawing/2014/main" id="{B67244F3-C31D-4904-A591-C7176E340EB3}"/>
              </a:ext>
            </a:extLst>
          </p:cNvPr>
          <p:cNvSpPr>
            <a:spLocks noGrp="1"/>
          </p:cNvSpPr>
          <p:nvPr>
            <p:ph idx="1"/>
          </p:nvPr>
        </p:nvSpPr>
        <p:spPr>
          <a:xfrm>
            <a:off x="1835696" y="897565"/>
            <a:ext cx="7308304" cy="3697058"/>
          </a:xfrm>
        </p:spPr>
        <p:txBody>
          <a:bodyPr>
            <a:normAutofit fontScale="85000" lnSpcReduction="20000"/>
          </a:bodyPr>
          <a:lstStyle/>
          <a:p>
            <a:pPr marL="0" indent="0">
              <a:buNone/>
            </a:pPr>
            <a:r>
              <a:rPr lang="nl-NL" dirty="0"/>
              <a:t>Inschattingen van de benodigde infrastructuur voor een volledig duurzame energievoorziening in 2050 gaan uit van:</a:t>
            </a:r>
          </a:p>
          <a:p>
            <a:r>
              <a:rPr lang="nl-NL" dirty="0"/>
              <a:t>2.000-80.000 windmolens op land </a:t>
            </a:r>
          </a:p>
          <a:p>
            <a:r>
              <a:rPr lang="nl-NL" dirty="0"/>
              <a:t>2.000-20.000 windmolens op zee, </a:t>
            </a:r>
          </a:p>
          <a:p>
            <a:r>
              <a:rPr lang="nl-NL" dirty="0"/>
              <a:t>meer dan 300 km2 aan zonnepanelen op honderdduizenden daken en zonneweides </a:t>
            </a:r>
          </a:p>
          <a:p>
            <a:r>
              <a:rPr lang="nl-NL" dirty="0"/>
              <a:t>meer dan 1000 installaties voor bio-energie, </a:t>
            </a:r>
          </a:p>
          <a:p>
            <a:r>
              <a:rPr lang="nl-NL" dirty="0"/>
              <a:t>honderden aardwarmte- installaties en </a:t>
            </a:r>
          </a:p>
          <a:p>
            <a:r>
              <a:rPr lang="nl-NL" dirty="0"/>
              <a:t>vele honderdduizenden warmte-koude-opslaginstallaties (</a:t>
            </a:r>
            <a:r>
              <a:rPr lang="nl-NL" dirty="0" err="1"/>
              <a:t>Rli</a:t>
            </a:r>
            <a:r>
              <a:rPr lang="nl-NL" dirty="0"/>
              <a:t> 2015). </a:t>
            </a:r>
          </a:p>
          <a:p>
            <a:pPr marL="0" indent="0">
              <a:buNone/>
            </a:pPr>
            <a:r>
              <a:rPr lang="nl-NL" dirty="0"/>
              <a:t>Daarnaast is er ruimte nodig voor transportinfrastructuur, zoals vele kilometers hoog- en </a:t>
            </a:r>
            <a:r>
              <a:rPr lang="nl-NL" dirty="0" err="1"/>
              <a:t>middenspanningsverbindingen</a:t>
            </a:r>
            <a:r>
              <a:rPr lang="nl-NL" dirty="0"/>
              <a:t>, warmtenetten en locaties voor energie opslag </a:t>
            </a:r>
          </a:p>
          <a:p>
            <a:pPr marL="0" indent="0">
              <a:buNone/>
            </a:pPr>
            <a:r>
              <a:rPr lang="nl-NL" dirty="0"/>
              <a:t>(Van Hoorn &amp; </a:t>
            </a:r>
            <a:r>
              <a:rPr lang="nl-NL" dirty="0" err="1"/>
              <a:t>Matthijsen</a:t>
            </a:r>
            <a:r>
              <a:rPr lang="nl-NL" dirty="0"/>
              <a:t>, 2013a)</a:t>
            </a:r>
          </a:p>
        </p:txBody>
      </p:sp>
    </p:spTree>
    <p:extLst>
      <p:ext uri="{BB962C8B-B14F-4D97-AF65-F5344CB8AC3E}">
        <p14:creationId xmlns:p14="http://schemas.microsoft.com/office/powerpoint/2010/main" val="406824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8CBA4-3F91-4A94-84D2-0CFC13058590}"/>
              </a:ext>
            </a:extLst>
          </p:cNvPr>
          <p:cNvSpPr>
            <a:spLocks noGrp="1"/>
          </p:cNvSpPr>
          <p:nvPr>
            <p:ph type="title"/>
          </p:nvPr>
        </p:nvSpPr>
        <p:spPr/>
        <p:txBody>
          <a:bodyPr/>
          <a:lstStyle/>
          <a:p>
            <a:pPr algn="l"/>
            <a:r>
              <a:rPr lang="nl-NL" dirty="0"/>
              <a:t>Van het gas af</a:t>
            </a:r>
          </a:p>
        </p:txBody>
      </p:sp>
      <p:sp>
        <p:nvSpPr>
          <p:cNvPr id="3" name="Tijdelijke aanduiding voor inhoud 2">
            <a:extLst>
              <a:ext uri="{FF2B5EF4-FFF2-40B4-BE49-F238E27FC236}">
                <a16:creationId xmlns:a16="http://schemas.microsoft.com/office/drawing/2014/main" id="{DA8C64CC-2FCC-4758-BD90-C7F7C81EA9F2}"/>
              </a:ext>
            </a:extLst>
          </p:cNvPr>
          <p:cNvSpPr>
            <a:spLocks noGrp="1"/>
          </p:cNvSpPr>
          <p:nvPr>
            <p:ph idx="1"/>
          </p:nvPr>
        </p:nvSpPr>
        <p:spPr>
          <a:xfrm>
            <a:off x="827584" y="1347614"/>
            <a:ext cx="3966471" cy="2826313"/>
          </a:xfrm>
        </p:spPr>
        <p:txBody>
          <a:bodyPr>
            <a:normAutofit fontScale="77500" lnSpcReduction="20000"/>
          </a:bodyPr>
          <a:lstStyle/>
          <a:p>
            <a:pPr marL="0" indent="0">
              <a:buNone/>
            </a:pPr>
            <a:r>
              <a:rPr lang="nl-NL" dirty="0"/>
              <a:t>Wat zijn ruimtelijke consequenties als we overgaan naar volledige elektrificatie van de gebouwde omgeving? </a:t>
            </a:r>
          </a:p>
          <a:p>
            <a:r>
              <a:rPr lang="nl-NL" dirty="0"/>
              <a:t>We gaan van het gas af, maar er zal een toename op het elektriciteitsnet komen. Het netwerk zal verzwaard moeten worden en Transformatie-huizen zullen vier keer zo groot worden om de elektriciteit te kunnen verwerken. Dit gaat niet zonder consequentie in de openbare ruimte.</a:t>
            </a:r>
          </a:p>
        </p:txBody>
      </p:sp>
      <p:pic>
        <p:nvPicPr>
          <p:cNvPr id="4" name="Afbeelding 3">
            <a:extLst>
              <a:ext uri="{FF2B5EF4-FFF2-40B4-BE49-F238E27FC236}">
                <a16:creationId xmlns:a16="http://schemas.microsoft.com/office/drawing/2014/main" id="{DED36CB5-94BF-4EC4-905C-F6962675ED6C}"/>
              </a:ext>
            </a:extLst>
          </p:cNvPr>
          <p:cNvPicPr>
            <a:picLocks noChangeAspect="1"/>
          </p:cNvPicPr>
          <p:nvPr/>
        </p:nvPicPr>
        <p:blipFill>
          <a:blip r:embed="rId2"/>
          <a:stretch>
            <a:fillRect/>
          </a:stretch>
        </p:blipFill>
        <p:spPr>
          <a:xfrm>
            <a:off x="4805895" y="0"/>
            <a:ext cx="4305029" cy="5065683"/>
          </a:xfrm>
          <a:prstGeom prst="rect">
            <a:avLst/>
          </a:prstGeom>
        </p:spPr>
      </p:pic>
    </p:spTree>
    <p:extLst>
      <p:ext uri="{BB962C8B-B14F-4D97-AF65-F5344CB8AC3E}">
        <p14:creationId xmlns:p14="http://schemas.microsoft.com/office/powerpoint/2010/main" val="416750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Elektrificatie</a:t>
            </a:r>
          </a:p>
        </p:txBody>
      </p:sp>
      <p:pic>
        <p:nvPicPr>
          <p:cNvPr id="4" name="Afbeelding 3">
            <a:extLst>
              <a:ext uri="{FF2B5EF4-FFF2-40B4-BE49-F238E27FC236}">
                <a16:creationId xmlns:a16="http://schemas.microsoft.com/office/drawing/2014/main" id="{2716D46E-6D6E-496D-BFE9-0FF7E97D5C5A}"/>
              </a:ext>
            </a:extLst>
          </p:cNvPr>
          <p:cNvPicPr>
            <a:picLocks noChangeAspect="1"/>
          </p:cNvPicPr>
          <p:nvPr/>
        </p:nvPicPr>
        <p:blipFill>
          <a:blip r:embed="rId2"/>
          <a:stretch>
            <a:fillRect/>
          </a:stretch>
        </p:blipFill>
        <p:spPr>
          <a:xfrm>
            <a:off x="4139952" y="0"/>
            <a:ext cx="5049605" cy="5143500"/>
          </a:xfrm>
          <a:prstGeom prst="rect">
            <a:avLst/>
          </a:prstGeom>
        </p:spPr>
      </p:pic>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464496" cy="3697058"/>
          </a:xfrm>
        </p:spPr>
        <p:txBody>
          <a:bodyPr>
            <a:normAutofit fontScale="92500" lnSpcReduction="20000"/>
          </a:bodyPr>
          <a:lstStyle/>
          <a:p>
            <a:pPr marL="0" indent="0">
              <a:buNone/>
            </a:pPr>
            <a:r>
              <a:rPr lang="nl-NL" dirty="0"/>
              <a:t>Ruimtebeslag opwek hernieuwbare energie (lokaal of elders)</a:t>
            </a:r>
          </a:p>
          <a:p>
            <a:r>
              <a:rPr lang="nl-NL" dirty="0"/>
              <a:t>Verzwaring netinfrastructuur</a:t>
            </a:r>
          </a:p>
          <a:p>
            <a:r>
              <a:rPr lang="nl-NL" dirty="0"/>
              <a:t>Ruimtebeslag opslagfaciliteiten</a:t>
            </a:r>
          </a:p>
          <a:p>
            <a:r>
              <a:rPr lang="nl-NL" dirty="0"/>
              <a:t>Aanlandingsplaatsen Windenergie op zee</a:t>
            </a:r>
          </a:p>
          <a:p>
            <a:r>
              <a:rPr lang="nl-NL" dirty="0"/>
              <a:t>Conversie infrastructuur (koppeling tussen sectoren, uitwisseling elektra, warmte, gas)</a:t>
            </a:r>
          </a:p>
          <a:p>
            <a:r>
              <a:rPr lang="nl-NL" dirty="0"/>
              <a:t>Zichtbaarheid nieuwe installaties (industrieel karakter)</a:t>
            </a:r>
          </a:p>
          <a:p>
            <a:r>
              <a:rPr lang="nl-NL" i="1" dirty="0"/>
              <a:t>Indicatieve weergave industrieclusters en netinfrastructuur</a:t>
            </a:r>
            <a:endParaRPr lang="nl-NL" dirty="0"/>
          </a:p>
        </p:txBody>
      </p:sp>
    </p:spTree>
    <p:extLst>
      <p:ext uri="{BB962C8B-B14F-4D97-AF65-F5344CB8AC3E}">
        <p14:creationId xmlns:p14="http://schemas.microsoft.com/office/powerpoint/2010/main" val="32124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B9EEE59-9F37-4DC0-A3E4-FBA68D6C44B8}"/>
              </a:ext>
            </a:extLst>
          </p:cNvPr>
          <p:cNvPicPr>
            <a:picLocks noChangeAspect="1"/>
          </p:cNvPicPr>
          <p:nvPr/>
        </p:nvPicPr>
        <p:blipFill>
          <a:blip r:embed="rId2"/>
          <a:stretch>
            <a:fillRect/>
          </a:stretch>
        </p:blipFill>
        <p:spPr>
          <a:xfrm>
            <a:off x="4779983" y="45801"/>
            <a:ext cx="4378817" cy="5051898"/>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Biomassa</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85000" lnSpcReduction="20000"/>
          </a:bodyPr>
          <a:lstStyle/>
          <a:p>
            <a:pPr marL="0" indent="0">
              <a:buNone/>
            </a:pPr>
            <a:r>
              <a:rPr lang="nl-NL" dirty="0"/>
              <a:t>Mogelijke ruimtelijke aspecten</a:t>
            </a:r>
          </a:p>
          <a:p>
            <a:r>
              <a:rPr lang="nl-NL" dirty="0"/>
              <a:t>Ruimtebeslag opslagfaciliteiten</a:t>
            </a:r>
          </a:p>
          <a:p>
            <a:r>
              <a:rPr lang="nl-NL" dirty="0"/>
              <a:t>Verzwaring transportassen door toename transportbewegingen</a:t>
            </a:r>
          </a:p>
          <a:p>
            <a:r>
              <a:rPr lang="nl-NL" dirty="0"/>
              <a:t>Toename geur</a:t>
            </a:r>
          </a:p>
          <a:p>
            <a:r>
              <a:rPr lang="nl-NL" dirty="0"/>
              <a:t>Toename geluid</a:t>
            </a:r>
          </a:p>
          <a:p>
            <a:r>
              <a:rPr lang="nl-NL" dirty="0"/>
              <a:t>Zichtbaarheid nieuwe installaties (industrieel karakter)</a:t>
            </a:r>
          </a:p>
          <a:p>
            <a:r>
              <a:rPr lang="nl-NL" dirty="0"/>
              <a:t>Afname luchtkwaliteit</a:t>
            </a:r>
          </a:p>
          <a:p>
            <a:r>
              <a:rPr lang="nl-NL" dirty="0"/>
              <a:t>Ruimtebeslag productielocaties van biomassa</a:t>
            </a:r>
          </a:p>
          <a:p>
            <a:r>
              <a:rPr lang="nl-NL" dirty="0"/>
              <a:t>Grootschalige stoomproductie in combinatie met CCS</a:t>
            </a:r>
          </a:p>
        </p:txBody>
      </p:sp>
    </p:spTree>
    <p:extLst>
      <p:ext uri="{BB962C8B-B14F-4D97-AF65-F5344CB8AC3E}">
        <p14:creationId xmlns:p14="http://schemas.microsoft.com/office/powerpoint/2010/main" val="298540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AB0D6A-1A03-4973-ACAB-7AF777AF551C}"/>
              </a:ext>
            </a:extLst>
          </p:cNvPr>
          <p:cNvPicPr>
            <a:picLocks noChangeAspect="1"/>
          </p:cNvPicPr>
          <p:nvPr/>
        </p:nvPicPr>
        <p:blipFill>
          <a:blip r:embed="rId2"/>
          <a:stretch>
            <a:fillRect/>
          </a:stretch>
        </p:blipFill>
        <p:spPr>
          <a:xfrm>
            <a:off x="4739425" y="-1792"/>
            <a:ext cx="4404575" cy="5071353"/>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Geothermie</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85000" lnSpcReduction="20000"/>
          </a:bodyPr>
          <a:lstStyle/>
          <a:p>
            <a:pPr marL="0" indent="0">
              <a:buNone/>
            </a:pPr>
            <a:r>
              <a:rPr lang="nl-NL" dirty="0"/>
              <a:t>Mogelijke ruimtelijke aspecten:</a:t>
            </a:r>
          </a:p>
          <a:p>
            <a:r>
              <a:rPr lang="nl-NL" dirty="0"/>
              <a:t>Toename geur</a:t>
            </a:r>
          </a:p>
          <a:p>
            <a:r>
              <a:rPr lang="nl-NL" dirty="0"/>
              <a:t>Toename geluid</a:t>
            </a:r>
          </a:p>
          <a:p>
            <a:r>
              <a:rPr lang="nl-NL" dirty="0"/>
              <a:t>Zichtbaarheid nieuwe installaties (industrieel uiterlijk)</a:t>
            </a:r>
          </a:p>
          <a:p>
            <a:r>
              <a:rPr lang="nl-NL" dirty="0"/>
              <a:t>Toename </a:t>
            </a:r>
            <a:r>
              <a:rPr lang="nl-NL" dirty="0" err="1"/>
              <a:t>warmtevragende</a:t>
            </a:r>
            <a:r>
              <a:rPr lang="nl-NL" dirty="0"/>
              <a:t> bedrijvigheid in een gebied (indirect effect)</a:t>
            </a:r>
          </a:p>
          <a:p>
            <a:r>
              <a:rPr lang="nl-NL" dirty="0"/>
              <a:t>Effecten op de ondergrond en vraag naar ruimtelijke inrichting van de ondergrond</a:t>
            </a:r>
          </a:p>
          <a:p>
            <a:r>
              <a:rPr lang="nl-NL" dirty="0"/>
              <a:t>Kansen voor cascadering</a:t>
            </a:r>
          </a:p>
          <a:p>
            <a:pPr marL="0" indent="0">
              <a:buNone/>
            </a:pPr>
            <a:r>
              <a:rPr lang="nl-NL" i="1" dirty="0"/>
              <a:t>Indicatieve weergave pilots ultradiepe geothermie</a:t>
            </a:r>
            <a:endParaRPr lang="nl-NL" dirty="0"/>
          </a:p>
        </p:txBody>
      </p:sp>
    </p:spTree>
    <p:extLst>
      <p:ext uri="{BB962C8B-B14F-4D97-AF65-F5344CB8AC3E}">
        <p14:creationId xmlns:p14="http://schemas.microsoft.com/office/powerpoint/2010/main" val="312552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A9E4A81-7E6E-4121-8370-5F223ED61CFF}"/>
              </a:ext>
            </a:extLst>
          </p:cNvPr>
          <p:cNvPicPr>
            <a:picLocks noChangeAspect="1"/>
          </p:cNvPicPr>
          <p:nvPr/>
        </p:nvPicPr>
        <p:blipFill>
          <a:blip r:embed="rId2"/>
          <a:stretch>
            <a:fillRect/>
          </a:stretch>
        </p:blipFill>
        <p:spPr>
          <a:xfrm>
            <a:off x="4507606" y="75574"/>
            <a:ext cx="4636394" cy="4818434"/>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Restwarmte Industrie</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92500" lnSpcReduction="10000"/>
          </a:bodyPr>
          <a:lstStyle/>
          <a:p>
            <a:pPr marL="0" indent="0">
              <a:buNone/>
            </a:pPr>
            <a:r>
              <a:rPr lang="nl-NL" dirty="0"/>
              <a:t>Mogelijke ruimtelijke aspecten</a:t>
            </a:r>
          </a:p>
          <a:p>
            <a:r>
              <a:rPr lang="nl-NL" dirty="0"/>
              <a:t>Ruimtebeslag van nieuwe gebouwen, infrastructuur en installaties.</a:t>
            </a:r>
          </a:p>
          <a:p>
            <a:r>
              <a:rPr lang="nl-NL" dirty="0"/>
              <a:t>Minder noodzaak separate opslagfaciliteiten (elders)</a:t>
            </a:r>
          </a:p>
          <a:p>
            <a:r>
              <a:rPr lang="nl-NL" dirty="0"/>
              <a:t>Mogelijke verandering risicocontour</a:t>
            </a:r>
          </a:p>
          <a:p>
            <a:r>
              <a:rPr lang="nl-NL" dirty="0"/>
              <a:t>Toename geur</a:t>
            </a:r>
          </a:p>
          <a:p>
            <a:r>
              <a:rPr lang="nl-NL" dirty="0"/>
              <a:t>Toename geluid</a:t>
            </a:r>
          </a:p>
          <a:p>
            <a:pPr marL="0" indent="0">
              <a:buNone/>
            </a:pPr>
            <a:r>
              <a:rPr lang="nl-NL" i="1" dirty="0"/>
              <a:t>Indicatieve weergave zoekgebieden restwarmte in de industrie</a:t>
            </a:r>
            <a:endParaRPr lang="nl-NL" dirty="0"/>
          </a:p>
        </p:txBody>
      </p:sp>
    </p:spTree>
    <p:extLst>
      <p:ext uri="{BB962C8B-B14F-4D97-AF65-F5344CB8AC3E}">
        <p14:creationId xmlns:p14="http://schemas.microsoft.com/office/powerpoint/2010/main" val="10130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D17E4A7-EAD0-4AC4-B073-2E2F93C4E014}"/>
              </a:ext>
            </a:extLst>
          </p:cNvPr>
          <p:cNvPicPr>
            <a:picLocks noChangeAspect="1"/>
          </p:cNvPicPr>
          <p:nvPr/>
        </p:nvPicPr>
        <p:blipFill>
          <a:blip r:embed="rId3"/>
          <a:stretch>
            <a:fillRect/>
          </a:stretch>
        </p:blipFill>
        <p:spPr>
          <a:xfrm>
            <a:off x="4518561" y="757655"/>
            <a:ext cx="4618539" cy="3628190"/>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Windenergie op land</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85000" lnSpcReduction="20000"/>
          </a:bodyPr>
          <a:lstStyle/>
          <a:p>
            <a:pPr marL="0" indent="0">
              <a:buNone/>
            </a:pPr>
            <a:r>
              <a:rPr lang="nl-NL" dirty="0"/>
              <a:t>Technisch en ruimtelijk mogelijk om in een groot deel van ons open landschap windenergie op te wekken. </a:t>
            </a:r>
          </a:p>
          <a:p>
            <a:r>
              <a:rPr lang="nl-NL" dirty="0"/>
              <a:t>Rekening houden met afstanden </a:t>
            </a:r>
            <a:r>
              <a:rPr lang="nl-NL" dirty="0" err="1"/>
              <a:t>ivm</a:t>
            </a:r>
            <a:r>
              <a:rPr lang="nl-NL" dirty="0"/>
              <a:t> effecten op mens en natuur</a:t>
            </a:r>
          </a:p>
          <a:p>
            <a:pPr marL="0" indent="0">
              <a:buNone/>
            </a:pPr>
            <a:r>
              <a:rPr lang="nl-NL" dirty="0"/>
              <a:t>Voor max opbrengst:</a:t>
            </a:r>
          </a:p>
          <a:p>
            <a:r>
              <a:rPr lang="nl-NL" dirty="0"/>
              <a:t>4 keer de rotordiameter haaks op de overheersende windrichting en 6 keer de rotordiameter in de overheersende windrichting</a:t>
            </a:r>
          </a:p>
          <a:p>
            <a:r>
              <a:rPr lang="nl-NL" dirty="0"/>
              <a:t>Turbines worden in lijnopstellingen geplaatst.</a:t>
            </a:r>
          </a:p>
          <a:p>
            <a:r>
              <a:rPr lang="nl-NL" dirty="0"/>
              <a:t>Maximaal 3 lijnen achter elkaar, daarna minimaal 1,5 km buffer i.v.m. regeneratie van de luchtstroom.</a:t>
            </a:r>
          </a:p>
          <a:p>
            <a:endParaRPr lang="nl-NL" dirty="0"/>
          </a:p>
        </p:txBody>
      </p:sp>
    </p:spTree>
    <p:extLst>
      <p:ext uri="{BB962C8B-B14F-4D97-AF65-F5344CB8AC3E}">
        <p14:creationId xmlns:p14="http://schemas.microsoft.com/office/powerpoint/2010/main" val="137192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56B9F-0132-4680-A662-AEFD942AAC74}"/>
              </a:ext>
            </a:extLst>
          </p:cNvPr>
          <p:cNvSpPr>
            <a:spLocks noGrp="1"/>
          </p:cNvSpPr>
          <p:nvPr>
            <p:ph type="title"/>
          </p:nvPr>
        </p:nvSpPr>
        <p:spPr/>
        <p:txBody>
          <a:bodyPr/>
          <a:lstStyle/>
          <a:p>
            <a:pPr algn="l"/>
            <a:r>
              <a:rPr lang="nl-NL" dirty="0"/>
              <a:t>Beperkingen voor Wind</a:t>
            </a:r>
          </a:p>
        </p:txBody>
      </p:sp>
      <p:sp>
        <p:nvSpPr>
          <p:cNvPr id="3" name="Tijdelijke aanduiding voor inhoud 2">
            <a:extLst>
              <a:ext uri="{FF2B5EF4-FFF2-40B4-BE49-F238E27FC236}">
                <a16:creationId xmlns:a16="http://schemas.microsoft.com/office/drawing/2014/main" id="{B8D6D28B-C025-4EDB-937C-B92A94CF6F7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1952B011-39F7-4A59-AE8F-FFE7B7174C02}"/>
              </a:ext>
            </a:extLst>
          </p:cNvPr>
          <p:cNvPicPr>
            <a:picLocks noChangeAspect="1"/>
          </p:cNvPicPr>
          <p:nvPr/>
        </p:nvPicPr>
        <p:blipFill>
          <a:blip r:embed="rId2"/>
          <a:stretch>
            <a:fillRect/>
          </a:stretch>
        </p:blipFill>
        <p:spPr>
          <a:xfrm>
            <a:off x="5425031" y="-20534"/>
            <a:ext cx="3718969" cy="5164034"/>
          </a:xfrm>
          <a:prstGeom prst="rect">
            <a:avLst/>
          </a:prstGeom>
        </p:spPr>
      </p:pic>
      <p:pic>
        <p:nvPicPr>
          <p:cNvPr id="6" name="Afbeelding 5">
            <a:extLst>
              <a:ext uri="{FF2B5EF4-FFF2-40B4-BE49-F238E27FC236}">
                <a16:creationId xmlns:a16="http://schemas.microsoft.com/office/drawing/2014/main" id="{227168D2-CFF6-4900-A45C-04C322C46747}"/>
              </a:ext>
            </a:extLst>
          </p:cNvPr>
          <p:cNvPicPr>
            <a:picLocks noChangeAspect="1"/>
          </p:cNvPicPr>
          <p:nvPr/>
        </p:nvPicPr>
        <p:blipFill>
          <a:blip r:embed="rId3"/>
          <a:stretch>
            <a:fillRect/>
          </a:stretch>
        </p:blipFill>
        <p:spPr>
          <a:xfrm>
            <a:off x="1979712" y="795758"/>
            <a:ext cx="2818768" cy="4131971"/>
          </a:xfrm>
          <a:prstGeom prst="rect">
            <a:avLst/>
          </a:prstGeom>
        </p:spPr>
      </p:pic>
    </p:spTree>
    <p:extLst>
      <p:ext uri="{BB962C8B-B14F-4D97-AF65-F5344CB8AC3E}">
        <p14:creationId xmlns:p14="http://schemas.microsoft.com/office/powerpoint/2010/main" val="426180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38980-49D4-4068-91C6-E00CC914D761}"/>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1DFB732C-B567-442C-B8F8-82ACFD58E370}"/>
              </a:ext>
            </a:extLst>
          </p:cNvPr>
          <p:cNvPicPr>
            <a:picLocks noChangeAspect="1"/>
          </p:cNvPicPr>
          <p:nvPr/>
        </p:nvPicPr>
        <p:blipFill>
          <a:blip r:embed="rId2"/>
          <a:stretch>
            <a:fillRect/>
          </a:stretch>
        </p:blipFill>
        <p:spPr>
          <a:xfrm>
            <a:off x="-7972" y="2119959"/>
            <a:ext cx="9175516" cy="3116087"/>
          </a:xfrm>
          <a:prstGeom prst="rect">
            <a:avLst/>
          </a:prstGeom>
        </p:spPr>
      </p:pic>
      <p:pic>
        <p:nvPicPr>
          <p:cNvPr id="5" name="Tijdelijke aanduiding voor inhoud 4">
            <a:extLst>
              <a:ext uri="{FF2B5EF4-FFF2-40B4-BE49-F238E27FC236}">
                <a16:creationId xmlns:a16="http://schemas.microsoft.com/office/drawing/2014/main" id="{15D08A7A-AB46-4C19-B3B1-3EE501D1E6FF}"/>
              </a:ext>
            </a:extLst>
          </p:cNvPr>
          <p:cNvPicPr>
            <a:picLocks noGrp="1" noChangeAspect="1"/>
          </p:cNvPicPr>
          <p:nvPr>
            <p:ph idx="1"/>
          </p:nvPr>
        </p:nvPicPr>
        <p:blipFill>
          <a:blip r:embed="rId3"/>
          <a:stretch>
            <a:fillRect/>
          </a:stretch>
        </p:blipFill>
        <p:spPr>
          <a:xfrm>
            <a:off x="-7972" y="-807254"/>
            <a:ext cx="9151972" cy="3379004"/>
          </a:xfrm>
          <a:prstGeom prst="rect">
            <a:avLst/>
          </a:prstGeom>
        </p:spPr>
      </p:pic>
    </p:spTree>
    <p:extLst>
      <p:ext uri="{BB962C8B-B14F-4D97-AF65-F5344CB8AC3E}">
        <p14:creationId xmlns:p14="http://schemas.microsoft.com/office/powerpoint/2010/main" val="227281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7332D-52AE-403F-B9AB-811F3FE8C113}"/>
              </a:ext>
            </a:extLst>
          </p:cNvPr>
          <p:cNvSpPr>
            <a:spLocks noGrp="1"/>
          </p:cNvSpPr>
          <p:nvPr>
            <p:ph type="title"/>
          </p:nvPr>
        </p:nvSpPr>
        <p:spPr/>
        <p:txBody>
          <a:bodyPr/>
          <a:lstStyle/>
          <a:p>
            <a:r>
              <a:rPr lang="nl-NL" dirty="0"/>
              <a:t>Indirect ruimtebeslag</a:t>
            </a:r>
          </a:p>
        </p:txBody>
      </p:sp>
      <p:sp>
        <p:nvSpPr>
          <p:cNvPr id="3" name="Tijdelijke aanduiding voor inhoud 2">
            <a:extLst>
              <a:ext uri="{FF2B5EF4-FFF2-40B4-BE49-F238E27FC236}">
                <a16:creationId xmlns:a16="http://schemas.microsoft.com/office/drawing/2014/main" id="{80D2BD5E-B344-471C-B027-3A6682A99622}"/>
              </a:ext>
            </a:extLst>
          </p:cNvPr>
          <p:cNvSpPr>
            <a:spLocks noGrp="1"/>
          </p:cNvSpPr>
          <p:nvPr>
            <p:ph idx="1"/>
          </p:nvPr>
        </p:nvSpPr>
        <p:spPr/>
        <p:txBody>
          <a:bodyPr>
            <a:normAutofit fontScale="92500" lnSpcReduction="10000"/>
          </a:bodyPr>
          <a:lstStyle/>
          <a:p>
            <a:r>
              <a:rPr lang="nl-NL" dirty="0"/>
              <a:t>Daarbij gaat het om aspecten als geluid, stank, zicht, schaduw en impact op het landschap.</a:t>
            </a:r>
          </a:p>
          <a:p>
            <a:r>
              <a:rPr lang="nl-NL" dirty="0"/>
              <a:t>Maar ook om veiligheid.</a:t>
            </a:r>
          </a:p>
          <a:p>
            <a:r>
              <a:rPr lang="nl-NL" dirty="0"/>
              <a:t>Daarnaast heeft duurzame energie effecten op de functionele structuur van de maatschappij. Omdat opwekking en transport van duurzame energie een ander ruimtelijk patroon kennen dan fossiele energie, zal ook het patroon van daaraan gekoppelde functies veranderen. </a:t>
            </a:r>
          </a:p>
          <a:p>
            <a:r>
              <a:rPr lang="nl-NL" dirty="0"/>
              <a:t>Havens, industrieterreinen, werkgelegenheid en opleidingen: ze zullen allemaal een ander karakter krijgen (Van Hoorn &amp; </a:t>
            </a:r>
            <a:r>
              <a:rPr lang="nl-NL" dirty="0" err="1"/>
              <a:t>Matthijsen</a:t>
            </a:r>
            <a:r>
              <a:rPr lang="nl-NL" dirty="0"/>
              <a:t>, 2013a).</a:t>
            </a:r>
          </a:p>
        </p:txBody>
      </p:sp>
    </p:spTree>
    <p:extLst>
      <p:ext uri="{BB962C8B-B14F-4D97-AF65-F5344CB8AC3E}">
        <p14:creationId xmlns:p14="http://schemas.microsoft.com/office/powerpoint/2010/main" val="76758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5D500B-82B2-46D7-9BD0-F0843C7BADAB}"/>
              </a:ext>
            </a:extLst>
          </p:cNvPr>
          <p:cNvSpPr>
            <a:spLocks noGrp="1"/>
          </p:cNvSpPr>
          <p:nvPr>
            <p:ph idx="1"/>
          </p:nvPr>
        </p:nvSpPr>
        <p:spPr>
          <a:xfrm>
            <a:off x="1475656" y="1491630"/>
            <a:ext cx="3384376" cy="1890209"/>
          </a:xfrm>
        </p:spPr>
        <p:txBody>
          <a:bodyPr/>
          <a:lstStyle/>
          <a:p>
            <a:r>
              <a:rPr lang="nl-NL" dirty="0"/>
              <a:t>Zie voor meer informatie Wikiwijs;</a:t>
            </a:r>
          </a:p>
          <a:p>
            <a:r>
              <a:rPr lang="nl-NL" dirty="0"/>
              <a:t>Ruimtelijke verkenning energie en klimaat</a:t>
            </a:r>
          </a:p>
        </p:txBody>
      </p:sp>
      <p:pic>
        <p:nvPicPr>
          <p:cNvPr id="4" name="Afbeelding 3">
            <a:extLst>
              <a:ext uri="{FF2B5EF4-FFF2-40B4-BE49-F238E27FC236}">
                <a16:creationId xmlns:a16="http://schemas.microsoft.com/office/drawing/2014/main" id="{5AB9CEC7-713A-45D7-9FAD-5A338FB3C113}"/>
              </a:ext>
            </a:extLst>
          </p:cNvPr>
          <p:cNvPicPr>
            <a:picLocks noChangeAspect="1"/>
          </p:cNvPicPr>
          <p:nvPr/>
        </p:nvPicPr>
        <p:blipFill>
          <a:blip r:embed="rId2"/>
          <a:stretch>
            <a:fillRect/>
          </a:stretch>
        </p:blipFill>
        <p:spPr>
          <a:xfrm>
            <a:off x="5153942" y="228600"/>
            <a:ext cx="3876675" cy="4914900"/>
          </a:xfrm>
          <a:prstGeom prst="rect">
            <a:avLst/>
          </a:prstGeom>
        </p:spPr>
      </p:pic>
    </p:spTree>
    <p:extLst>
      <p:ext uri="{BB962C8B-B14F-4D97-AF65-F5344CB8AC3E}">
        <p14:creationId xmlns:p14="http://schemas.microsoft.com/office/powerpoint/2010/main" val="41529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Regionale Energie Strategie</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87299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92982BF-443D-44C2-917C-5FBAF6D055CC}"/>
              </a:ext>
            </a:extLst>
          </p:cNvPr>
          <p:cNvSpPr>
            <a:spLocks noGrp="1"/>
          </p:cNvSpPr>
          <p:nvPr>
            <p:ph type="title"/>
          </p:nvPr>
        </p:nvSpPr>
        <p:spPr/>
        <p:txBody>
          <a:bodyPr/>
          <a:lstStyle/>
          <a:p>
            <a:r>
              <a:rPr lang="nl-NL" dirty="0"/>
              <a:t>Periode 3</a:t>
            </a:r>
          </a:p>
        </p:txBody>
      </p:sp>
      <p:pic>
        <p:nvPicPr>
          <p:cNvPr id="13" name="Tijdelijke aanduiding voor inhoud 12" descr="Afbeelding met teken&#10;&#10;Automatisch gegenereerde beschrijving">
            <a:extLst>
              <a:ext uri="{FF2B5EF4-FFF2-40B4-BE49-F238E27FC236}">
                <a16:creationId xmlns:a16="http://schemas.microsoft.com/office/drawing/2014/main" id="{FC686464-27EF-4512-9889-8C44BC087A5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881569"/>
            <a:ext cx="4038600" cy="1716011"/>
          </a:xfrm>
        </p:spPr>
      </p:pic>
      <p:sp>
        <p:nvSpPr>
          <p:cNvPr id="14" name="Tijdelijke aanduiding voor inhoud 13">
            <a:extLst>
              <a:ext uri="{FF2B5EF4-FFF2-40B4-BE49-F238E27FC236}">
                <a16:creationId xmlns:a16="http://schemas.microsoft.com/office/drawing/2014/main" id="{CD32BA77-42AD-45DD-BBB4-A6FF3572B3B5}"/>
              </a:ext>
            </a:extLst>
          </p:cNvPr>
          <p:cNvSpPr>
            <a:spLocks noGrp="1"/>
          </p:cNvSpPr>
          <p:nvPr>
            <p:ph sz="half" idx="2"/>
          </p:nvPr>
        </p:nvSpPr>
        <p:spPr/>
        <p:txBody>
          <a:bodyPr/>
          <a:lstStyle/>
          <a:p>
            <a:r>
              <a:rPr lang="nl-NL" dirty="0"/>
              <a:t>28 juni 2019 publiceerde het kabinet het </a:t>
            </a:r>
            <a:r>
              <a:rPr lang="nl-NL" u="sng" dirty="0">
                <a:hlinkClick r:id="rId3"/>
              </a:rPr>
              <a:t>Klimaatakkoord</a:t>
            </a:r>
            <a:endParaRPr lang="nl-NL" u="sng" dirty="0"/>
          </a:p>
          <a:p>
            <a:pPr lvl="1"/>
            <a:r>
              <a:rPr lang="nl-NL" dirty="0"/>
              <a:t>30 energieregio’s in Nederland</a:t>
            </a:r>
          </a:p>
        </p:txBody>
      </p:sp>
      <p:pic>
        <p:nvPicPr>
          <p:cNvPr id="15" name="Afbeelding 14">
            <a:hlinkClick r:id="rId4"/>
            <a:extLst>
              <a:ext uri="{FF2B5EF4-FFF2-40B4-BE49-F238E27FC236}">
                <a16:creationId xmlns:a16="http://schemas.microsoft.com/office/drawing/2014/main" id="{2DB32A7C-C236-4568-93A3-98334ACEB77E}"/>
              </a:ext>
            </a:extLst>
          </p:cNvPr>
          <p:cNvPicPr>
            <a:picLocks noChangeAspect="1"/>
          </p:cNvPicPr>
          <p:nvPr/>
        </p:nvPicPr>
        <p:blipFill rotWithShape="1">
          <a:blip r:embed="rId5"/>
          <a:srcRect t="31800" b="31800"/>
          <a:stretch/>
        </p:blipFill>
        <p:spPr>
          <a:xfrm>
            <a:off x="-1" y="3219822"/>
            <a:ext cx="9395383" cy="1923678"/>
          </a:xfrm>
          <a:prstGeom prst="rect">
            <a:avLst/>
          </a:prstGeom>
        </p:spPr>
      </p:pic>
    </p:spTree>
    <p:extLst>
      <p:ext uri="{BB962C8B-B14F-4D97-AF65-F5344CB8AC3E}">
        <p14:creationId xmlns:p14="http://schemas.microsoft.com/office/powerpoint/2010/main" val="84373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A09DF68-62C4-4802-A2F5-907BCBCB45EF}"/>
              </a:ext>
            </a:extLst>
          </p:cNvPr>
          <p:cNvSpPr>
            <a:spLocks noGrp="1"/>
          </p:cNvSpPr>
          <p:nvPr>
            <p:ph type="title"/>
          </p:nvPr>
        </p:nvSpPr>
        <p:spPr/>
        <p:txBody>
          <a:bodyPr/>
          <a:lstStyle/>
          <a:p>
            <a:r>
              <a:rPr lang="nl-NL" dirty="0"/>
              <a:t>Regionale Energie Strategie</a:t>
            </a:r>
          </a:p>
        </p:txBody>
      </p:sp>
      <p:sp>
        <p:nvSpPr>
          <p:cNvPr id="6" name="Tijdelijke aanduiding voor inhoud 5">
            <a:extLst>
              <a:ext uri="{FF2B5EF4-FFF2-40B4-BE49-F238E27FC236}">
                <a16:creationId xmlns:a16="http://schemas.microsoft.com/office/drawing/2014/main" id="{A2662DB9-7520-429C-9FCB-334E8FF12990}"/>
              </a:ext>
            </a:extLst>
          </p:cNvPr>
          <p:cNvSpPr>
            <a:spLocks noGrp="1"/>
          </p:cNvSpPr>
          <p:nvPr>
            <p:ph idx="1"/>
          </p:nvPr>
        </p:nvSpPr>
        <p:spPr/>
        <p:txBody>
          <a:bodyPr>
            <a:normAutofit fontScale="92500" lnSpcReduction="10000"/>
          </a:bodyPr>
          <a:lstStyle/>
          <a:p>
            <a:pPr marL="0" indent="0">
              <a:buNone/>
            </a:pPr>
            <a:r>
              <a:rPr lang="nl-NL" dirty="0" err="1"/>
              <a:t>Één</a:t>
            </a:r>
            <a:r>
              <a:rPr lang="nl-NL" dirty="0"/>
              <a:t> van de afspraken is dat 30 energieregio’s in Nederland onderzoeken:</a:t>
            </a:r>
          </a:p>
          <a:p>
            <a:r>
              <a:rPr lang="nl-NL" dirty="0"/>
              <a:t>Waar en hoe het best duurzame elektriciteit op land (wind en zon) opgewekt kan worden. </a:t>
            </a:r>
          </a:p>
          <a:p>
            <a:r>
              <a:rPr lang="nl-NL" dirty="0"/>
              <a:t>Welke warmtebronnen te gebruiken zijn zodat wijken en gebouwen van het aardgas af kunnen. </a:t>
            </a:r>
          </a:p>
          <a:p>
            <a:r>
              <a:rPr lang="nl-NL" dirty="0"/>
              <a:t>Waar is ruimte en hoeveel? Zijn de plekken maatschappelijk gezien acceptabel en financieel haalbaar? </a:t>
            </a:r>
          </a:p>
          <a:p>
            <a:pPr marL="0" indent="0">
              <a:buNone/>
            </a:pPr>
            <a:r>
              <a:rPr lang="nl-NL" dirty="0"/>
              <a:t>In een Regionale Energiestrategie (RES) beschrijft elke energieregio zijn eigen keuzes. Het Nationaal Programma RES ondersteunt de regio's bij het maken van de RES.</a:t>
            </a:r>
          </a:p>
        </p:txBody>
      </p:sp>
    </p:spTree>
    <p:extLst>
      <p:ext uri="{BB962C8B-B14F-4D97-AF65-F5344CB8AC3E}">
        <p14:creationId xmlns:p14="http://schemas.microsoft.com/office/powerpoint/2010/main" val="234240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9941A-89D5-407A-B9A9-F332691C4689}"/>
              </a:ext>
            </a:extLst>
          </p:cNvPr>
          <p:cNvSpPr>
            <a:spLocks noGrp="1"/>
          </p:cNvSpPr>
          <p:nvPr>
            <p:ph type="title"/>
          </p:nvPr>
        </p:nvSpPr>
        <p:spPr/>
        <p:txBody>
          <a:bodyPr/>
          <a:lstStyle/>
          <a:p>
            <a:endParaRPr lang="nl-NL"/>
          </a:p>
        </p:txBody>
      </p:sp>
      <p:pic>
        <p:nvPicPr>
          <p:cNvPr id="4" name="Onlinemedia 3" title="Regionale Energiestrategie - Waarom, Wat en Wanneer - met ondertiteling">
            <a:hlinkClick r:id="" action="ppaction://media"/>
            <a:extLst>
              <a:ext uri="{FF2B5EF4-FFF2-40B4-BE49-F238E27FC236}">
                <a16:creationId xmlns:a16="http://schemas.microsoft.com/office/drawing/2014/main" id="{85DED769-040A-43A0-B7E9-DD6AFAA19EF5}"/>
              </a:ext>
            </a:extLst>
          </p:cNvPr>
          <p:cNvPicPr>
            <a:picLocks noGrp="1" noRot="1" noChangeAspect="1"/>
          </p:cNvPicPr>
          <p:nvPr>
            <p:ph idx="1"/>
            <a:videoFile r:link="rId1"/>
          </p:nvPr>
        </p:nvPicPr>
        <p:blipFill>
          <a:blip r:embed="rId3"/>
          <a:stretch>
            <a:fillRect/>
          </a:stretch>
        </p:blipFill>
        <p:spPr>
          <a:xfrm>
            <a:off x="2082800" y="896938"/>
            <a:ext cx="6572250" cy="3697287"/>
          </a:xfrm>
          <a:prstGeom prst="rect">
            <a:avLst/>
          </a:prstGeom>
        </p:spPr>
      </p:pic>
    </p:spTree>
    <p:extLst>
      <p:ext uri="{BB962C8B-B14F-4D97-AF65-F5344CB8AC3E}">
        <p14:creationId xmlns:p14="http://schemas.microsoft.com/office/powerpoint/2010/main" val="13058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47B01-276D-4A55-A9B7-B76DB1F004AC}"/>
              </a:ext>
            </a:extLst>
          </p:cNvPr>
          <p:cNvSpPr>
            <a:spLocks noGrp="1"/>
          </p:cNvSpPr>
          <p:nvPr>
            <p:ph type="title"/>
          </p:nvPr>
        </p:nvSpPr>
        <p:spPr/>
        <p:txBody>
          <a:bodyPr/>
          <a:lstStyle/>
          <a:p>
            <a:r>
              <a:rPr lang="nl-NL" dirty="0"/>
              <a:t>Wat is het doel en de focus van de RES?</a:t>
            </a:r>
          </a:p>
        </p:txBody>
      </p:sp>
      <p:sp>
        <p:nvSpPr>
          <p:cNvPr id="3" name="Tijdelijke aanduiding voor inhoud 2">
            <a:extLst>
              <a:ext uri="{FF2B5EF4-FFF2-40B4-BE49-F238E27FC236}">
                <a16:creationId xmlns:a16="http://schemas.microsoft.com/office/drawing/2014/main" id="{447A0BE7-E03A-4BAC-B527-555BC8886031}"/>
              </a:ext>
            </a:extLst>
          </p:cNvPr>
          <p:cNvSpPr>
            <a:spLocks noGrp="1"/>
          </p:cNvSpPr>
          <p:nvPr>
            <p:ph idx="1"/>
          </p:nvPr>
        </p:nvSpPr>
        <p:spPr/>
        <p:txBody>
          <a:bodyPr>
            <a:normAutofit/>
          </a:bodyPr>
          <a:lstStyle/>
          <a:p>
            <a:r>
              <a:rPr lang="nl-NL" dirty="0"/>
              <a:t>Het doel van de RES is een zorgvuldige ruimtelijke inpassing van hernieuwbare energieopwekking, warmte(rest)bronnen en bijbehorende infrastructuur. </a:t>
            </a:r>
          </a:p>
          <a:p>
            <a:r>
              <a:rPr lang="nl-NL" dirty="0"/>
              <a:t>In een RES-regio werken overheden met maatschappelijke partners, netbeheerders, het bedrijfsleven en waar mogelijk bewoners, regionaal gedragen keuzes uit. Dit doen zij voor de opwekking van duurzame elektriciteit, de warmtetransitie in de gebouwde omgeving en de daarvoor benodigde opslag- en energie-infrastructuur.</a:t>
            </a:r>
          </a:p>
        </p:txBody>
      </p:sp>
    </p:spTree>
    <p:extLst>
      <p:ext uri="{BB962C8B-B14F-4D97-AF65-F5344CB8AC3E}">
        <p14:creationId xmlns:p14="http://schemas.microsoft.com/office/powerpoint/2010/main" val="161306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018D5-C571-480C-B5C8-62F15DA7559C}"/>
              </a:ext>
            </a:extLst>
          </p:cNvPr>
          <p:cNvSpPr>
            <a:spLocks noGrp="1"/>
          </p:cNvSpPr>
          <p:nvPr>
            <p:ph type="title"/>
          </p:nvPr>
        </p:nvSpPr>
        <p:spPr/>
        <p:txBody>
          <a:bodyPr/>
          <a:lstStyle/>
          <a:p>
            <a:r>
              <a:rPr lang="nl-NL" dirty="0"/>
              <a:t>Wat is de Regionale Energie Strategie (RES)?</a:t>
            </a:r>
          </a:p>
        </p:txBody>
      </p:sp>
      <p:sp>
        <p:nvSpPr>
          <p:cNvPr id="3" name="Tijdelijke aanduiding voor inhoud 2">
            <a:extLst>
              <a:ext uri="{FF2B5EF4-FFF2-40B4-BE49-F238E27FC236}">
                <a16:creationId xmlns:a16="http://schemas.microsoft.com/office/drawing/2014/main" id="{5F5C03BF-05FE-4755-A747-451CBAAC1ABE}"/>
              </a:ext>
            </a:extLst>
          </p:cNvPr>
          <p:cNvSpPr>
            <a:spLocks noGrp="1"/>
          </p:cNvSpPr>
          <p:nvPr>
            <p:ph idx="1"/>
          </p:nvPr>
        </p:nvSpPr>
        <p:spPr/>
        <p:txBody>
          <a:bodyPr>
            <a:normAutofit fontScale="92500" lnSpcReduction="20000"/>
          </a:bodyPr>
          <a:lstStyle/>
          <a:p>
            <a:r>
              <a:rPr lang="nl-NL" dirty="0"/>
              <a:t>De RES is een instrument om met maatschappelijke betrokkenheid te komen tot regionale keuzen voor:</a:t>
            </a:r>
          </a:p>
          <a:p>
            <a:pPr lvl="1"/>
            <a:r>
              <a:rPr lang="nl-NL" dirty="0"/>
              <a:t>de opwekking van duurzame elektriciteit</a:t>
            </a:r>
          </a:p>
          <a:p>
            <a:pPr lvl="1"/>
            <a:r>
              <a:rPr lang="nl-NL" dirty="0"/>
              <a:t>de warmtetransitie in de gebouwde omgeving en</a:t>
            </a:r>
          </a:p>
          <a:p>
            <a:pPr lvl="1"/>
            <a:r>
              <a:rPr lang="nl-NL" dirty="0"/>
              <a:t>de daarvoor benodigde opslag en energie infrastructuur;</a:t>
            </a:r>
          </a:p>
          <a:p>
            <a:r>
              <a:rPr lang="nl-NL" dirty="0"/>
              <a:t>De RES is ook een manier om de samenwerking tussen alle regionale partijen (overheden en maatschappelijke organisaties) te organiseren in voorbereiding op concrete projecten die voortkomen uit de RES;</a:t>
            </a:r>
          </a:p>
          <a:p>
            <a:r>
              <a:rPr lang="nl-NL" dirty="0"/>
              <a:t>Tot slot is de RES een product waarin staat beschreven welke strategie de RES-regio hanteert om lokale/regionale energiedoelstellingen te bepalen en te behalen. De RES heeft een horizon van 2030 met een doorkijk naar 2050.</a:t>
            </a:r>
          </a:p>
        </p:txBody>
      </p:sp>
    </p:spTree>
    <p:extLst>
      <p:ext uri="{BB962C8B-B14F-4D97-AF65-F5344CB8AC3E}">
        <p14:creationId xmlns:p14="http://schemas.microsoft.com/office/powerpoint/2010/main" val="145809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14A36-ECA5-4CD9-A58F-471291327D4A}"/>
              </a:ext>
            </a:extLst>
          </p:cNvPr>
          <p:cNvSpPr>
            <a:spLocks noGrp="1"/>
          </p:cNvSpPr>
          <p:nvPr>
            <p:ph type="title"/>
          </p:nvPr>
        </p:nvSpPr>
        <p:spPr/>
        <p:txBody>
          <a:bodyPr/>
          <a:lstStyle/>
          <a:p>
            <a:r>
              <a:rPr lang="nl-NL" dirty="0"/>
              <a:t>Wat is de meerwaarde van de RES?</a:t>
            </a:r>
          </a:p>
        </p:txBody>
      </p:sp>
      <p:sp>
        <p:nvSpPr>
          <p:cNvPr id="3" name="Tijdelijke aanduiding voor inhoud 2">
            <a:extLst>
              <a:ext uri="{FF2B5EF4-FFF2-40B4-BE49-F238E27FC236}">
                <a16:creationId xmlns:a16="http://schemas.microsoft.com/office/drawing/2014/main" id="{898BC27D-41E7-4696-8622-2091B077C6CD}"/>
              </a:ext>
            </a:extLst>
          </p:cNvPr>
          <p:cNvSpPr>
            <a:spLocks noGrp="1"/>
          </p:cNvSpPr>
          <p:nvPr>
            <p:ph idx="1"/>
          </p:nvPr>
        </p:nvSpPr>
        <p:spPr/>
        <p:txBody>
          <a:bodyPr>
            <a:normAutofit fontScale="92500"/>
          </a:bodyPr>
          <a:lstStyle/>
          <a:p>
            <a:r>
              <a:rPr lang="nl-NL" dirty="0"/>
              <a:t>De oplossing voor energietransitie gaat vaak over bestuurlijke grenzen heen, bv grootschalige wind- en zonprojecten en aqua- en geothermie (warmtenetten). Door regionale afstemming van vraag en aanbod kunnen de warmtebronnen optimaal benut worden.</a:t>
            </a:r>
          </a:p>
          <a:p>
            <a:r>
              <a:rPr lang="nl-NL" dirty="0"/>
              <a:t>De meerwaarde van een RES zit daarnaast in het bundelen van capaciteit en kennis tussen decentrale overheden ten aanzien van het energiebeleid, netwerk, stakeholders etc.</a:t>
            </a:r>
          </a:p>
          <a:p>
            <a:r>
              <a:rPr lang="nl-NL" dirty="0"/>
              <a:t>Tot slot maakt de RES regionaal maatwerk mogelijk door samen met alle actoren te kijken wat waar mogelijk is.</a:t>
            </a:r>
          </a:p>
        </p:txBody>
      </p:sp>
    </p:spTree>
    <p:extLst>
      <p:ext uri="{BB962C8B-B14F-4D97-AF65-F5344CB8AC3E}">
        <p14:creationId xmlns:p14="http://schemas.microsoft.com/office/powerpoint/2010/main" val="413037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ACF58-1EE3-4A98-832B-04063C38E746}"/>
              </a:ext>
            </a:extLst>
          </p:cNvPr>
          <p:cNvSpPr>
            <a:spLocks noGrp="1"/>
          </p:cNvSpPr>
          <p:nvPr>
            <p:ph type="title"/>
          </p:nvPr>
        </p:nvSpPr>
        <p:spPr/>
        <p:txBody>
          <a:bodyPr/>
          <a:lstStyle/>
          <a:p>
            <a:r>
              <a:rPr lang="nl-NL" dirty="0"/>
              <a:t>Van wie komt de opdracht voor de RES en wie geeft er uitvoering aan?</a:t>
            </a:r>
          </a:p>
        </p:txBody>
      </p:sp>
      <p:sp>
        <p:nvSpPr>
          <p:cNvPr id="3" name="Tijdelijke aanduiding voor inhoud 2">
            <a:extLst>
              <a:ext uri="{FF2B5EF4-FFF2-40B4-BE49-F238E27FC236}">
                <a16:creationId xmlns:a16="http://schemas.microsoft.com/office/drawing/2014/main" id="{805AC8BC-9CC4-4D84-B34C-79381F04AB07}"/>
              </a:ext>
            </a:extLst>
          </p:cNvPr>
          <p:cNvSpPr>
            <a:spLocks noGrp="1"/>
          </p:cNvSpPr>
          <p:nvPr>
            <p:ph idx="1"/>
          </p:nvPr>
        </p:nvSpPr>
        <p:spPr>
          <a:xfrm>
            <a:off x="2123728" y="951570"/>
            <a:ext cx="6635080" cy="3708412"/>
          </a:xfrm>
        </p:spPr>
        <p:txBody>
          <a:bodyPr>
            <a:normAutofit fontScale="92500" lnSpcReduction="10000"/>
          </a:bodyPr>
          <a:lstStyle/>
          <a:p>
            <a:r>
              <a:rPr lang="nl-NL" sz="1800" dirty="0"/>
              <a:t>De RES volgt uit het aanbod van de koepels (VNG, IPO en Unie van Waterschappen) aan het nieuwe kabinet, waarin ze aangeven samen te willen werken “Naar een duurzaam Nederland”. Dit heeft geresulteerd in de samenwerking aan een landelijk Klimaatakkoord en de daaraan verbonden RES opgave. Decentrale overheden in de regio (gemeenten, waterschappen en provincie) maken zelf een RES in hun RES-regio. Zij betrekken daarbij maatschappelijke organisaties en het bedrijfsleven in de regio.</a:t>
            </a:r>
          </a:p>
          <a:p>
            <a:r>
              <a:rPr lang="nl-NL" sz="1800" dirty="0"/>
              <a:t>De gemeenten en provincies besluiten zelf over de verankering van de RES in hun Omgevingsbeleid (Omgevingsvisie, Omgevingsplan/Omgevingsverordening). De waterschappen benutten hiervoor het waterbeheerprogramma en kunnen desgewenst een eigen </a:t>
            </a:r>
            <a:r>
              <a:rPr lang="nl-NL" sz="1800" dirty="0" err="1"/>
              <a:t>Waterschapsomgevingsvisie</a:t>
            </a:r>
            <a:r>
              <a:rPr lang="nl-NL" sz="1800" dirty="0"/>
              <a:t> opstellen.</a:t>
            </a:r>
          </a:p>
        </p:txBody>
      </p:sp>
    </p:spTree>
    <p:extLst>
      <p:ext uri="{BB962C8B-B14F-4D97-AF65-F5344CB8AC3E}">
        <p14:creationId xmlns:p14="http://schemas.microsoft.com/office/powerpoint/2010/main" val="369201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A0E0E-2A7C-4A06-BC10-B6AD7E1BF489}"/>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96BD94E7-D8F7-44EB-9CCE-72F964501EB5}"/>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B025962F-361B-414E-B425-E52920F3F677}"/>
              </a:ext>
            </a:extLst>
          </p:cNvPr>
          <p:cNvPicPr>
            <a:picLocks noChangeAspect="1"/>
          </p:cNvPicPr>
          <p:nvPr/>
        </p:nvPicPr>
        <p:blipFill>
          <a:blip r:embed="rId3"/>
          <a:stretch>
            <a:fillRect/>
          </a:stretch>
        </p:blipFill>
        <p:spPr>
          <a:xfrm>
            <a:off x="2627785" y="-97789"/>
            <a:ext cx="6546344" cy="5274306"/>
          </a:xfrm>
          <a:prstGeom prst="rect">
            <a:avLst/>
          </a:prstGeom>
        </p:spPr>
      </p:pic>
      <p:pic>
        <p:nvPicPr>
          <p:cNvPr id="13" name="Afbeelding 12">
            <a:extLst>
              <a:ext uri="{FF2B5EF4-FFF2-40B4-BE49-F238E27FC236}">
                <a16:creationId xmlns:a16="http://schemas.microsoft.com/office/drawing/2014/main" id="{C1E7B875-46F4-47BA-A617-97768A39158E}"/>
              </a:ext>
            </a:extLst>
          </p:cNvPr>
          <p:cNvPicPr>
            <a:picLocks noChangeAspect="1"/>
          </p:cNvPicPr>
          <p:nvPr/>
        </p:nvPicPr>
        <p:blipFill>
          <a:blip r:embed="rId4"/>
          <a:stretch>
            <a:fillRect/>
          </a:stretch>
        </p:blipFill>
        <p:spPr>
          <a:xfrm>
            <a:off x="-1288" y="0"/>
            <a:ext cx="3559010" cy="5143500"/>
          </a:xfrm>
          <a:prstGeom prst="rect">
            <a:avLst/>
          </a:prstGeom>
        </p:spPr>
      </p:pic>
    </p:spTree>
    <p:extLst>
      <p:ext uri="{BB962C8B-B14F-4D97-AF65-F5344CB8AC3E}">
        <p14:creationId xmlns:p14="http://schemas.microsoft.com/office/powerpoint/2010/main" val="134397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0FBBD-8134-4F6F-BD83-3FEF01A9B837}"/>
              </a:ext>
            </a:extLst>
          </p:cNvPr>
          <p:cNvSpPr>
            <a:spLocks noGrp="1"/>
          </p:cNvSpPr>
          <p:nvPr>
            <p:ph type="title"/>
          </p:nvPr>
        </p:nvSpPr>
        <p:spPr>
          <a:xfrm>
            <a:off x="457200" y="205979"/>
            <a:ext cx="8229600" cy="857250"/>
          </a:xfrm>
        </p:spPr>
        <p:txBody>
          <a:bodyPr anchor="ctr">
            <a:normAutofit/>
          </a:bodyPr>
          <a:lstStyle/>
          <a:p>
            <a:r>
              <a:rPr lang="nl-NL" dirty="0"/>
              <a:t>Hoe zijn de RES-regio’s ingedeeld?</a:t>
            </a:r>
            <a:endParaRPr lang="nl-NL"/>
          </a:p>
        </p:txBody>
      </p:sp>
      <p:pic>
        <p:nvPicPr>
          <p:cNvPr id="5" name="Tijdelijke aanduiding voor inhoud 4" descr="Afbeelding met tekst&#10;&#10;Automatisch gegenereerde beschrijving">
            <a:hlinkClick r:id="rId2"/>
            <a:extLst>
              <a:ext uri="{FF2B5EF4-FFF2-40B4-BE49-F238E27FC236}">
                <a16:creationId xmlns:a16="http://schemas.microsoft.com/office/drawing/2014/main" id="{8339EE9A-A588-4DEA-A66E-D333DBFC635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65960" y="1200151"/>
            <a:ext cx="3021079" cy="3394472"/>
          </a:xfrm>
          <a:noFill/>
        </p:spPr>
      </p:pic>
      <p:sp>
        <p:nvSpPr>
          <p:cNvPr id="10" name="Content Placeholder 3">
            <a:extLst>
              <a:ext uri="{FF2B5EF4-FFF2-40B4-BE49-F238E27FC236}">
                <a16:creationId xmlns:a16="http://schemas.microsoft.com/office/drawing/2014/main" id="{1C552738-BE31-4086-87AA-B0996A36411D}"/>
              </a:ext>
            </a:extLst>
          </p:cNvPr>
          <p:cNvSpPr>
            <a:spLocks noGrp="1"/>
          </p:cNvSpPr>
          <p:nvPr>
            <p:ph sz="half" idx="2"/>
          </p:nvPr>
        </p:nvSpPr>
        <p:spPr>
          <a:xfrm>
            <a:off x="4648200" y="1200151"/>
            <a:ext cx="4038600" cy="3394472"/>
          </a:xfrm>
        </p:spPr>
        <p:txBody>
          <a:bodyPr/>
          <a:lstStyle/>
          <a:p>
            <a:r>
              <a:rPr lang="nl-NL"/>
              <a:t>30 regio’s</a:t>
            </a:r>
          </a:p>
          <a:p>
            <a:pPr marL="0" indent="0">
              <a:buNone/>
            </a:pPr>
            <a:r>
              <a:rPr lang="nl-NL"/>
              <a:t>Klik op koppeling en check jou regio</a:t>
            </a:r>
          </a:p>
        </p:txBody>
      </p:sp>
    </p:spTree>
    <p:extLst>
      <p:ext uri="{BB962C8B-B14F-4D97-AF65-F5344CB8AC3E}">
        <p14:creationId xmlns:p14="http://schemas.microsoft.com/office/powerpoint/2010/main" val="11593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Wijze van Inpassing</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8561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5FF22-1F30-4687-9177-FDF6195F0D53}"/>
              </a:ext>
            </a:extLst>
          </p:cNvPr>
          <p:cNvSpPr>
            <a:spLocks noGrp="1"/>
          </p:cNvSpPr>
          <p:nvPr>
            <p:ph type="title"/>
          </p:nvPr>
        </p:nvSpPr>
        <p:spPr>
          <a:xfrm>
            <a:off x="457200" y="205979"/>
            <a:ext cx="8229600" cy="857250"/>
          </a:xfrm>
        </p:spPr>
        <p:txBody>
          <a:bodyPr anchor="ctr">
            <a:normAutofit/>
          </a:bodyPr>
          <a:lstStyle/>
          <a:p>
            <a:r>
              <a:rPr lang="nl-NL" dirty="0"/>
              <a:t>Ruimtelijke principes</a:t>
            </a:r>
          </a:p>
        </p:txBody>
      </p:sp>
      <p:pic>
        <p:nvPicPr>
          <p:cNvPr id="4" name="Afbeelding 3">
            <a:extLst>
              <a:ext uri="{FF2B5EF4-FFF2-40B4-BE49-F238E27FC236}">
                <a16:creationId xmlns:a16="http://schemas.microsoft.com/office/drawing/2014/main" id="{DE5CB8AD-2053-4845-8286-08F4DDB3B6FF}"/>
              </a:ext>
            </a:extLst>
          </p:cNvPr>
          <p:cNvPicPr>
            <a:picLocks noChangeAspect="1"/>
          </p:cNvPicPr>
          <p:nvPr/>
        </p:nvPicPr>
        <p:blipFill>
          <a:blip r:embed="rId2"/>
          <a:stretch>
            <a:fillRect/>
          </a:stretch>
        </p:blipFill>
        <p:spPr>
          <a:xfrm>
            <a:off x="1475656" y="1036780"/>
            <a:ext cx="2319840" cy="3394472"/>
          </a:xfrm>
          <a:prstGeom prst="rect">
            <a:avLst/>
          </a:prstGeom>
          <a:noFill/>
        </p:spPr>
      </p:pic>
      <p:sp>
        <p:nvSpPr>
          <p:cNvPr id="3" name="Tijdelijke aanduiding voor inhoud 2">
            <a:extLst>
              <a:ext uri="{FF2B5EF4-FFF2-40B4-BE49-F238E27FC236}">
                <a16:creationId xmlns:a16="http://schemas.microsoft.com/office/drawing/2014/main" id="{A76D8E6C-AE05-4F53-B6B2-1C36156BBE4D}"/>
              </a:ext>
            </a:extLst>
          </p:cNvPr>
          <p:cNvSpPr>
            <a:spLocks noGrp="1"/>
          </p:cNvSpPr>
          <p:nvPr>
            <p:ph sz="half" idx="2"/>
          </p:nvPr>
        </p:nvSpPr>
        <p:spPr>
          <a:xfrm>
            <a:off x="4648200" y="1200151"/>
            <a:ext cx="4038600" cy="3394472"/>
          </a:xfrm>
        </p:spPr>
        <p:txBody>
          <a:bodyPr>
            <a:normAutofit/>
          </a:bodyPr>
          <a:lstStyle/>
          <a:p>
            <a:pPr marL="0" indent="0">
              <a:lnSpc>
                <a:spcPct val="90000"/>
              </a:lnSpc>
              <a:buNone/>
            </a:pPr>
            <a:r>
              <a:rPr lang="nl-NL" sz="1600" dirty="0"/>
              <a:t>In het Ontwerp-Klimaatakkoord en de RES-handleiding van december 2018 staan vier ruimtelijke principes genoemd, die voortkomen uit de inrichtingsprincipes uit de Nationale Omgevingsvisie (NOVI). De vier ruimtelijke principes zijn:</a:t>
            </a:r>
          </a:p>
          <a:p>
            <a:pPr>
              <a:lnSpc>
                <a:spcPct val="90000"/>
              </a:lnSpc>
            </a:pPr>
            <a:r>
              <a:rPr lang="nl-NL" sz="1600" dirty="0"/>
              <a:t>Zuinig en meervoudig ruimtegebruik;</a:t>
            </a:r>
          </a:p>
          <a:p>
            <a:pPr>
              <a:lnSpc>
                <a:spcPct val="90000"/>
              </a:lnSpc>
            </a:pPr>
            <a:r>
              <a:rPr lang="nl-NL" sz="1600" dirty="0"/>
              <a:t>Vraag en aanbod zo veel mogelijk dicht bij elkaar;</a:t>
            </a:r>
          </a:p>
          <a:p>
            <a:pPr>
              <a:lnSpc>
                <a:spcPct val="90000"/>
              </a:lnSpc>
            </a:pPr>
            <a:r>
              <a:rPr lang="nl-NL" sz="1600" dirty="0"/>
              <a:t>Combineren van opgaven en investeringen;</a:t>
            </a:r>
          </a:p>
          <a:p>
            <a:pPr>
              <a:lnSpc>
                <a:spcPct val="90000"/>
              </a:lnSpc>
            </a:pPr>
            <a:r>
              <a:rPr lang="nl-NL" sz="1600" dirty="0"/>
              <a:t>Aansluiten bij gebied specifieke kenmerken.</a:t>
            </a:r>
          </a:p>
        </p:txBody>
      </p:sp>
    </p:spTree>
    <p:extLst>
      <p:ext uri="{BB962C8B-B14F-4D97-AF65-F5344CB8AC3E}">
        <p14:creationId xmlns:p14="http://schemas.microsoft.com/office/powerpoint/2010/main" val="246488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8FCA1-4D48-41DA-AE33-3A41DD988CD4}"/>
              </a:ext>
            </a:extLst>
          </p:cNvPr>
          <p:cNvSpPr>
            <a:spLocks noGrp="1"/>
          </p:cNvSpPr>
          <p:nvPr>
            <p:ph type="title"/>
          </p:nvPr>
        </p:nvSpPr>
        <p:spPr/>
        <p:txBody>
          <a:bodyPr/>
          <a:lstStyle/>
          <a:p>
            <a:r>
              <a:rPr lang="nl-NL" dirty="0"/>
              <a:t>Ruimtelijke Principes</a:t>
            </a:r>
          </a:p>
        </p:txBody>
      </p:sp>
      <p:pic>
        <p:nvPicPr>
          <p:cNvPr id="9" name="Tijdelijke aanduiding voor inhoud 8">
            <a:extLst>
              <a:ext uri="{FF2B5EF4-FFF2-40B4-BE49-F238E27FC236}">
                <a16:creationId xmlns:a16="http://schemas.microsoft.com/office/drawing/2014/main" id="{A649AEE2-8CA2-44CE-BB79-4190111ECFFE}"/>
              </a:ext>
            </a:extLst>
          </p:cNvPr>
          <p:cNvPicPr>
            <a:picLocks noGrp="1" noChangeAspect="1"/>
          </p:cNvPicPr>
          <p:nvPr>
            <p:ph sz="half" idx="2"/>
          </p:nvPr>
        </p:nvPicPr>
        <p:blipFill>
          <a:blip r:embed="rId2"/>
          <a:stretch>
            <a:fillRect/>
          </a:stretch>
        </p:blipFill>
        <p:spPr>
          <a:xfrm>
            <a:off x="5436096" y="833519"/>
            <a:ext cx="2989590" cy="4258511"/>
          </a:xfrm>
          <a:prstGeom prst="rect">
            <a:avLst/>
          </a:prstGeom>
        </p:spPr>
      </p:pic>
      <p:pic>
        <p:nvPicPr>
          <p:cNvPr id="6" name="Afbeelding 5">
            <a:extLst>
              <a:ext uri="{FF2B5EF4-FFF2-40B4-BE49-F238E27FC236}">
                <a16:creationId xmlns:a16="http://schemas.microsoft.com/office/drawing/2014/main" id="{71C735C3-2685-4AE0-A136-1C51A5B5E876}"/>
              </a:ext>
            </a:extLst>
          </p:cNvPr>
          <p:cNvPicPr>
            <a:picLocks noChangeAspect="1"/>
          </p:cNvPicPr>
          <p:nvPr/>
        </p:nvPicPr>
        <p:blipFill>
          <a:blip r:embed="rId3"/>
          <a:stretch>
            <a:fillRect/>
          </a:stretch>
        </p:blipFill>
        <p:spPr>
          <a:xfrm>
            <a:off x="1870442" y="814044"/>
            <a:ext cx="3087492" cy="4258511"/>
          </a:xfrm>
          <a:prstGeom prst="rect">
            <a:avLst/>
          </a:prstGeom>
        </p:spPr>
      </p:pic>
    </p:spTree>
    <p:extLst>
      <p:ext uri="{BB962C8B-B14F-4D97-AF65-F5344CB8AC3E}">
        <p14:creationId xmlns:p14="http://schemas.microsoft.com/office/powerpoint/2010/main" val="2072693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801F2-B127-4CC4-9A54-81E459F71CF8}"/>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6E358486-0DA6-43AC-877F-49F7E27F7510}"/>
              </a:ext>
            </a:extLst>
          </p:cNvPr>
          <p:cNvPicPr>
            <a:picLocks noGrp="1" noChangeAspect="1"/>
          </p:cNvPicPr>
          <p:nvPr>
            <p:ph sz="half" idx="1"/>
          </p:nvPr>
        </p:nvPicPr>
        <p:blipFill>
          <a:blip r:embed="rId2"/>
          <a:stretch>
            <a:fillRect/>
          </a:stretch>
        </p:blipFill>
        <p:spPr>
          <a:xfrm>
            <a:off x="1907704" y="991244"/>
            <a:ext cx="2808312" cy="4073689"/>
          </a:xfrm>
          <a:prstGeom prst="rect">
            <a:avLst/>
          </a:prstGeom>
        </p:spPr>
      </p:pic>
      <p:pic>
        <p:nvPicPr>
          <p:cNvPr id="6" name="Tijdelijke aanduiding voor inhoud 5">
            <a:extLst>
              <a:ext uri="{FF2B5EF4-FFF2-40B4-BE49-F238E27FC236}">
                <a16:creationId xmlns:a16="http://schemas.microsoft.com/office/drawing/2014/main" id="{0C61096D-623A-4D4C-9224-6CC05469E85C}"/>
              </a:ext>
            </a:extLst>
          </p:cNvPr>
          <p:cNvPicPr>
            <a:picLocks noGrp="1" noChangeAspect="1"/>
          </p:cNvPicPr>
          <p:nvPr>
            <p:ph sz="half" idx="2"/>
          </p:nvPr>
        </p:nvPicPr>
        <p:blipFill>
          <a:blip r:embed="rId3"/>
          <a:stretch>
            <a:fillRect/>
          </a:stretch>
        </p:blipFill>
        <p:spPr>
          <a:xfrm>
            <a:off x="5476132" y="991245"/>
            <a:ext cx="2859839" cy="4073688"/>
          </a:xfrm>
          <a:prstGeom prst="rect">
            <a:avLst/>
          </a:prstGeom>
        </p:spPr>
      </p:pic>
    </p:spTree>
    <p:extLst>
      <p:ext uri="{BB962C8B-B14F-4D97-AF65-F5344CB8AC3E}">
        <p14:creationId xmlns:p14="http://schemas.microsoft.com/office/powerpoint/2010/main" val="3159129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EE4D28-E651-4229-8E22-F3B6077E042E}"/>
              </a:ext>
            </a:extLst>
          </p:cNvPr>
          <p:cNvSpPr>
            <a:spLocks noGrp="1"/>
          </p:cNvSpPr>
          <p:nvPr>
            <p:ph type="title"/>
          </p:nvPr>
        </p:nvSpPr>
        <p:spPr>
          <a:xfrm>
            <a:off x="759525" y="411510"/>
            <a:ext cx="7869560" cy="486054"/>
          </a:xfrm>
        </p:spPr>
        <p:txBody>
          <a:bodyPr/>
          <a:lstStyle/>
          <a:p>
            <a:r>
              <a:rPr lang="nl-NL" dirty="0"/>
              <a:t>Toepassing van de ruimtelijke principes in bebouwd gebied</a:t>
            </a:r>
          </a:p>
        </p:txBody>
      </p:sp>
      <p:pic>
        <p:nvPicPr>
          <p:cNvPr id="2" name="Afbeelding 1">
            <a:extLst>
              <a:ext uri="{FF2B5EF4-FFF2-40B4-BE49-F238E27FC236}">
                <a16:creationId xmlns:a16="http://schemas.microsoft.com/office/drawing/2014/main" id="{1EFAD502-C492-43AB-918F-85F4ACA00AEB}"/>
              </a:ext>
            </a:extLst>
          </p:cNvPr>
          <p:cNvPicPr>
            <a:picLocks noChangeAspect="1"/>
          </p:cNvPicPr>
          <p:nvPr/>
        </p:nvPicPr>
        <p:blipFill rotWithShape="1">
          <a:blip r:embed="rId2"/>
          <a:srcRect l="4326" t="13601" r="5632" b="8000"/>
          <a:stretch/>
        </p:blipFill>
        <p:spPr>
          <a:xfrm>
            <a:off x="430062" y="987574"/>
            <a:ext cx="8233549" cy="4032448"/>
          </a:xfrm>
          <a:prstGeom prst="rect">
            <a:avLst/>
          </a:prstGeom>
        </p:spPr>
      </p:pic>
    </p:spTree>
    <p:extLst>
      <p:ext uri="{BB962C8B-B14F-4D97-AF65-F5344CB8AC3E}">
        <p14:creationId xmlns:p14="http://schemas.microsoft.com/office/powerpoint/2010/main" val="322634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E9D7D-2119-44C6-A25A-AF70CE182B3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084E10B-9AA2-48BE-876A-F64AA6216D5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9F4AB5A-B9B3-4C36-A0D2-4677BEF8D87B}"/>
              </a:ext>
            </a:extLst>
          </p:cNvPr>
          <p:cNvPicPr>
            <a:picLocks noChangeAspect="1"/>
          </p:cNvPicPr>
          <p:nvPr/>
        </p:nvPicPr>
        <p:blipFill rotWithShape="1">
          <a:blip r:embed="rId2"/>
          <a:srcRect l="830" t="1848"/>
          <a:stretch/>
        </p:blipFill>
        <p:spPr>
          <a:xfrm>
            <a:off x="1691680" y="-15453"/>
            <a:ext cx="7437413" cy="4697924"/>
          </a:xfrm>
          <a:prstGeom prst="rect">
            <a:avLst/>
          </a:prstGeom>
        </p:spPr>
      </p:pic>
    </p:spTree>
    <p:extLst>
      <p:ext uri="{BB962C8B-B14F-4D97-AF65-F5344CB8AC3E}">
        <p14:creationId xmlns:p14="http://schemas.microsoft.com/office/powerpoint/2010/main" val="3202002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A3416A7-5312-480A-BC98-66C54DD758F0}"/>
              </a:ext>
            </a:extLst>
          </p:cNvPr>
          <p:cNvPicPr>
            <a:picLocks noGrp="1" noChangeAspect="1"/>
          </p:cNvPicPr>
          <p:nvPr>
            <p:ph idx="1"/>
          </p:nvPr>
        </p:nvPicPr>
        <p:blipFill>
          <a:blip r:embed="rId2"/>
          <a:stretch>
            <a:fillRect/>
          </a:stretch>
        </p:blipFill>
        <p:spPr>
          <a:xfrm>
            <a:off x="1479083" y="-164554"/>
            <a:ext cx="7668345" cy="5089669"/>
          </a:xfrm>
        </p:spPr>
      </p:pic>
    </p:spTree>
    <p:extLst>
      <p:ext uri="{BB962C8B-B14F-4D97-AF65-F5344CB8AC3E}">
        <p14:creationId xmlns:p14="http://schemas.microsoft.com/office/powerpoint/2010/main" val="186396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EE4D28-E651-4229-8E22-F3B6077E042E}"/>
              </a:ext>
            </a:extLst>
          </p:cNvPr>
          <p:cNvSpPr>
            <a:spLocks noGrp="1"/>
          </p:cNvSpPr>
          <p:nvPr>
            <p:ph type="title"/>
          </p:nvPr>
        </p:nvSpPr>
        <p:spPr>
          <a:xfrm>
            <a:off x="510973" y="411510"/>
            <a:ext cx="8118112" cy="486054"/>
          </a:xfrm>
        </p:spPr>
        <p:txBody>
          <a:bodyPr/>
          <a:lstStyle/>
          <a:p>
            <a:r>
              <a:rPr lang="nl-NL" dirty="0"/>
              <a:t>En nog veel meer….</a:t>
            </a:r>
          </a:p>
        </p:txBody>
      </p:sp>
      <p:pic>
        <p:nvPicPr>
          <p:cNvPr id="4" name="Afbeelding 3">
            <a:extLst>
              <a:ext uri="{FF2B5EF4-FFF2-40B4-BE49-F238E27FC236}">
                <a16:creationId xmlns:a16="http://schemas.microsoft.com/office/drawing/2014/main" id="{6B9F4215-E7A0-48AE-A200-8ED6C0C97088}"/>
              </a:ext>
            </a:extLst>
          </p:cNvPr>
          <p:cNvPicPr>
            <a:picLocks noChangeAspect="1"/>
          </p:cNvPicPr>
          <p:nvPr/>
        </p:nvPicPr>
        <p:blipFill>
          <a:blip r:embed="rId2"/>
          <a:stretch>
            <a:fillRect/>
          </a:stretch>
        </p:blipFill>
        <p:spPr>
          <a:xfrm rot="839382">
            <a:off x="2044270" y="1027286"/>
            <a:ext cx="5513151" cy="3593436"/>
          </a:xfrm>
          <a:prstGeom prst="rect">
            <a:avLst/>
          </a:prstGeom>
        </p:spPr>
      </p:pic>
    </p:spTree>
    <p:extLst>
      <p:ext uri="{BB962C8B-B14F-4D97-AF65-F5344CB8AC3E}">
        <p14:creationId xmlns:p14="http://schemas.microsoft.com/office/powerpoint/2010/main" val="851169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a:xfrm>
            <a:off x="685800" y="411510"/>
            <a:ext cx="7772400" cy="720080"/>
          </a:xfrm>
        </p:spPr>
        <p:txBody>
          <a:bodyPr/>
          <a:lstStyle/>
          <a:p>
            <a:pPr algn="ctr"/>
            <a:r>
              <a:rPr lang="nl-NL" dirty="0"/>
              <a:t>Opdracht</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a:xfrm>
            <a:off x="821366" y="2139702"/>
            <a:ext cx="8314183" cy="1125140"/>
          </a:xfrm>
        </p:spPr>
        <p:txBody>
          <a:bodyPr>
            <a:noAutofit/>
          </a:bodyPr>
          <a:lstStyle/>
          <a:p>
            <a:pPr marL="285750" indent="-285750">
              <a:buFont typeface="Arial" panose="020B0604020202020204" pitchFamily="34" charset="0"/>
              <a:buChar char="•"/>
            </a:pPr>
            <a:r>
              <a:rPr lang="nl-NL" sz="1800" dirty="0"/>
              <a:t>Op de volgende slide en wikiwijs staan diverse bronnen die je kunt bekijken</a:t>
            </a:r>
          </a:p>
          <a:p>
            <a:pPr marL="285750" indent="-285750">
              <a:buFont typeface="Arial" panose="020B0604020202020204" pitchFamily="34" charset="0"/>
              <a:buChar char="•"/>
            </a:pPr>
            <a:r>
              <a:rPr lang="nl-NL" sz="1800" dirty="0"/>
              <a:t>Ga naar de volgende link: </a:t>
            </a:r>
            <a:r>
              <a:rPr lang="nl-NL" sz="1800" dirty="0">
                <a:hlinkClick r:id="rId2"/>
              </a:rPr>
              <a:t>https://www.regionale-energiestrategie.nl/kaart+doorklik/default.aspx</a:t>
            </a:r>
            <a:endParaRPr lang="nl-NL" sz="1800" dirty="0"/>
          </a:p>
          <a:p>
            <a:pPr marL="285750" indent="-285750">
              <a:buFont typeface="Arial" panose="020B0604020202020204" pitchFamily="34" charset="0"/>
              <a:buChar char="•"/>
            </a:pPr>
            <a:r>
              <a:rPr lang="nl-NL" sz="1800" dirty="0"/>
              <a:t>Selecteer hier de regio waar je zelf woont</a:t>
            </a:r>
          </a:p>
          <a:p>
            <a:pPr marL="285750" indent="-285750">
              <a:buFont typeface="Arial" panose="020B0604020202020204" pitchFamily="34" charset="0"/>
              <a:buChar char="•"/>
            </a:pPr>
            <a:r>
              <a:rPr lang="nl-NL" sz="1800" dirty="0"/>
              <a:t>Ga op zoek naar informatie over de RES van jouw regio</a:t>
            </a:r>
          </a:p>
          <a:p>
            <a:pPr marL="285750" indent="-285750">
              <a:buFont typeface="Arial" panose="020B0604020202020204" pitchFamily="34" charset="0"/>
              <a:buChar char="•"/>
            </a:pPr>
            <a:r>
              <a:rPr lang="nl-NL" sz="1800" dirty="0"/>
              <a:t>Maak een presentatie van de stand van zaken van deze RES en geef deze het laatste deel van deze les.</a:t>
            </a:r>
          </a:p>
        </p:txBody>
      </p:sp>
    </p:spTree>
    <p:extLst>
      <p:ext uri="{BB962C8B-B14F-4D97-AF65-F5344CB8AC3E}">
        <p14:creationId xmlns:p14="http://schemas.microsoft.com/office/powerpoint/2010/main" val="416853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70776-F16F-4133-BA13-18E82392F0A8}"/>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568C5FD-E340-4FDE-8F6A-108F948091F9}"/>
              </a:ext>
            </a:extLst>
          </p:cNvPr>
          <p:cNvSpPr>
            <a:spLocks noGrp="1"/>
          </p:cNvSpPr>
          <p:nvPr>
            <p:ph idx="1"/>
          </p:nvPr>
        </p:nvSpPr>
        <p:spPr/>
        <p:txBody>
          <a:bodyPr/>
          <a:lstStyle/>
          <a:p>
            <a:r>
              <a:rPr lang="nl-NL" dirty="0"/>
              <a:t>Aan het einde van de les:</a:t>
            </a:r>
          </a:p>
          <a:p>
            <a:pPr lvl="0"/>
            <a:r>
              <a:rPr lang="nl-NL" dirty="0"/>
              <a:t>Je hebt inzicht in de ruimtevraag die verbonden is aan de verschillende vormen van energie</a:t>
            </a:r>
          </a:p>
          <a:p>
            <a:pPr lvl="0"/>
            <a:r>
              <a:rPr lang="nl-NL" dirty="0"/>
              <a:t>Je kunt aangeven op welke wijze de ruimtevraag ingepast kan worden in het landschap</a:t>
            </a:r>
          </a:p>
          <a:p>
            <a:r>
              <a:rPr lang="nl-NL" dirty="0"/>
              <a:t>Je kunt aangeven welke uitdagingen er liggen op het gebied van inpassing van ruimtelijke inpassing.</a:t>
            </a:r>
          </a:p>
        </p:txBody>
      </p:sp>
    </p:spTree>
    <p:extLst>
      <p:ext uri="{BB962C8B-B14F-4D97-AF65-F5344CB8AC3E}">
        <p14:creationId xmlns:p14="http://schemas.microsoft.com/office/powerpoint/2010/main" val="493244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AC9D0-9633-4586-96AB-F4A5B332F98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24E33675-1D47-4FF4-B49E-58EC25218163}"/>
              </a:ext>
            </a:extLst>
          </p:cNvPr>
          <p:cNvSpPr>
            <a:spLocks noGrp="1"/>
          </p:cNvSpPr>
          <p:nvPr>
            <p:ph idx="1"/>
          </p:nvPr>
        </p:nvSpPr>
        <p:spPr>
          <a:xfrm>
            <a:off x="1187624" y="897565"/>
            <a:ext cx="7704856" cy="3697058"/>
          </a:xfrm>
        </p:spPr>
        <p:txBody>
          <a:bodyPr/>
          <a:lstStyle/>
          <a:p>
            <a:r>
              <a:rPr lang="nl-NL" dirty="0">
                <a:hlinkClick r:id="rId2"/>
              </a:rPr>
              <a:t>https://www.regionale-energiestrategie.nl/default.aspx</a:t>
            </a:r>
            <a:endParaRPr lang="nl-NL" dirty="0">
              <a:hlinkClick r:id="rId3"/>
            </a:endParaRPr>
          </a:p>
          <a:p>
            <a:r>
              <a:rPr lang="nl-NL" dirty="0">
                <a:hlinkClick r:id="rId4"/>
              </a:rPr>
              <a:t>https://www.regionale-energiestrategie.nl/documenten/d+-+factsheets/handlerdownloadfiles.ashx?idnv=1378178</a:t>
            </a:r>
            <a:r>
              <a:rPr lang="nl-NL" dirty="0"/>
              <a:t> </a:t>
            </a:r>
            <a:endParaRPr lang="nl-NL" dirty="0">
              <a:hlinkClick r:id="rId3"/>
            </a:endParaRPr>
          </a:p>
          <a:p>
            <a:r>
              <a:rPr lang="nl-NL" dirty="0">
                <a:hlinkClick r:id="rId5"/>
              </a:rPr>
              <a:t>https://www.klimaatakkoord.nl/documenten/publicaties/2019/06/28/klimaatakkoord</a:t>
            </a:r>
            <a:r>
              <a:rPr lang="nl-NL" dirty="0"/>
              <a:t> </a:t>
            </a:r>
            <a:endParaRPr lang="nl-NL" dirty="0">
              <a:hlinkClick r:id="rId3"/>
            </a:endParaRPr>
          </a:p>
          <a:p>
            <a:r>
              <a:rPr lang="nl-NL" dirty="0">
                <a:hlinkClick r:id="rId3"/>
              </a:rPr>
              <a:t>https://themasites.pbl.nl/energietransitie/</a:t>
            </a:r>
            <a:r>
              <a:rPr lang="nl-NL" dirty="0"/>
              <a:t> </a:t>
            </a:r>
          </a:p>
          <a:p>
            <a:endParaRPr lang="nl-NL" dirty="0"/>
          </a:p>
        </p:txBody>
      </p:sp>
    </p:spTree>
    <p:extLst>
      <p:ext uri="{BB962C8B-B14F-4D97-AF65-F5344CB8AC3E}">
        <p14:creationId xmlns:p14="http://schemas.microsoft.com/office/powerpoint/2010/main" val="36682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92982BF-443D-44C2-917C-5FBAF6D055CC}"/>
              </a:ext>
            </a:extLst>
          </p:cNvPr>
          <p:cNvSpPr>
            <a:spLocks noGrp="1"/>
          </p:cNvSpPr>
          <p:nvPr>
            <p:ph type="title"/>
          </p:nvPr>
        </p:nvSpPr>
        <p:spPr/>
        <p:txBody>
          <a:bodyPr/>
          <a:lstStyle/>
          <a:p>
            <a:r>
              <a:rPr lang="nl-NL" dirty="0"/>
              <a:t>Periode 3</a:t>
            </a:r>
          </a:p>
        </p:txBody>
      </p:sp>
      <p:pic>
        <p:nvPicPr>
          <p:cNvPr id="13" name="Tijdelijke aanduiding voor inhoud 12" descr="Afbeelding met teken&#10;&#10;Automatisch gegenereerde beschrijving">
            <a:extLst>
              <a:ext uri="{FF2B5EF4-FFF2-40B4-BE49-F238E27FC236}">
                <a16:creationId xmlns:a16="http://schemas.microsoft.com/office/drawing/2014/main" id="{FC686464-27EF-4512-9889-8C44BC087A5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881569"/>
            <a:ext cx="4038600" cy="1716011"/>
          </a:xfrm>
        </p:spPr>
      </p:pic>
      <p:sp>
        <p:nvSpPr>
          <p:cNvPr id="14" name="Tijdelijke aanduiding voor inhoud 13">
            <a:extLst>
              <a:ext uri="{FF2B5EF4-FFF2-40B4-BE49-F238E27FC236}">
                <a16:creationId xmlns:a16="http://schemas.microsoft.com/office/drawing/2014/main" id="{CD32BA77-42AD-45DD-BBB4-A6FF3572B3B5}"/>
              </a:ext>
            </a:extLst>
          </p:cNvPr>
          <p:cNvSpPr>
            <a:spLocks noGrp="1"/>
          </p:cNvSpPr>
          <p:nvPr>
            <p:ph sz="half" idx="2"/>
          </p:nvPr>
        </p:nvSpPr>
        <p:spPr/>
        <p:txBody>
          <a:bodyPr/>
          <a:lstStyle/>
          <a:p>
            <a:r>
              <a:rPr lang="nl-NL" dirty="0"/>
              <a:t>28 juni 2019 publiceerde het kabinet het </a:t>
            </a:r>
            <a:r>
              <a:rPr lang="nl-NL" u="sng" dirty="0">
                <a:hlinkClick r:id="rId3"/>
              </a:rPr>
              <a:t>Klimaatakkoord</a:t>
            </a:r>
            <a:endParaRPr lang="nl-NL" u="sng" dirty="0"/>
          </a:p>
          <a:p>
            <a:pPr lvl="1"/>
            <a:r>
              <a:rPr lang="nl-NL" dirty="0"/>
              <a:t>30 energieregio’s in Nederland</a:t>
            </a:r>
          </a:p>
        </p:txBody>
      </p:sp>
      <p:pic>
        <p:nvPicPr>
          <p:cNvPr id="15" name="Afbeelding 14">
            <a:hlinkClick r:id="rId4"/>
            <a:extLst>
              <a:ext uri="{FF2B5EF4-FFF2-40B4-BE49-F238E27FC236}">
                <a16:creationId xmlns:a16="http://schemas.microsoft.com/office/drawing/2014/main" id="{2DB32A7C-C236-4568-93A3-98334ACEB77E}"/>
              </a:ext>
            </a:extLst>
          </p:cNvPr>
          <p:cNvPicPr>
            <a:picLocks noChangeAspect="1"/>
          </p:cNvPicPr>
          <p:nvPr/>
        </p:nvPicPr>
        <p:blipFill rotWithShape="1">
          <a:blip r:embed="rId5"/>
          <a:srcRect t="31800" b="31800"/>
          <a:stretch/>
        </p:blipFill>
        <p:spPr>
          <a:xfrm>
            <a:off x="-1" y="3219822"/>
            <a:ext cx="9395383" cy="1923678"/>
          </a:xfrm>
          <a:prstGeom prst="rect">
            <a:avLst/>
          </a:prstGeom>
        </p:spPr>
      </p:pic>
    </p:spTree>
    <p:extLst>
      <p:ext uri="{BB962C8B-B14F-4D97-AF65-F5344CB8AC3E}">
        <p14:creationId xmlns:p14="http://schemas.microsoft.com/office/powerpoint/2010/main" val="384128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Inzicht in ruimtevraag</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9701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C9603-90EC-4A23-8EE4-329DEC4A96D2}"/>
              </a:ext>
            </a:extLst>
          </p:cNvPr>
          <p:cNvSpPr>
            <a:spLocks noGrp="1"/>
          </p:cNvSpPr>
          <p:nvPr>
            <p:ph type="title"/>
          </p:nvPr>
        </p:nvSpPr>
        <p:spPr/>
        <p:txBody>
          <a:bodyPr/>
          <a:lstStyle/>
          <a:p>
            <a:r>
              <a:rPr lang="nl-NL" dirty="0"/>
              <a:t>Ruimte…</a:t>
            </a:r>
          </a:p>
        </p:txBody>
      </p:sp>
      <p:sp>
        <p:nvSpPr>
          <p:cNvPr id="3" name="Tijdelijke aanduiding voor inhoud 2">
            <a:extLst>
              <a:ext uri="{FF2B5EF4-FFF2-40B4-BE49-F238E27FC236}">
                <a16:creationId xmlns:a16="http://schemas.microsoft.com/office/drawing/2014/main" id="{7AD7B08A-B3ED-4CF3-A495-7E5DD29F50CC}"/>
              </a:ext>
            </a:extLst>
          </p:cNvPr>
          <p:cNvSpPr>
            <a:spLocks noGrp="1"/>
          </p:cNvSpPr>
          <p:nvPr>
            <p:ph idx="1"/>
          </p:nvPr>
        </p:nvSpPr>
        <p:spPr/>
        <p:txBody>
          <a:bodyPr>
            <a:normAutofit fontScale="85000" lnSpcReduction="20000"/>
          </a:bodyPr>
          <a:lstStyle/>
          <a:p>
            <a:r>
              <a:rPr lang="nl-NL" dirty="0"/>
              <a:t>De realisatie van de </a:t>
            </a:r>
            <a:r>
              <a:rPr lang="nl-NL" b="1" dirty="0"/>
              <a:t>afspraken uit het Klimaatakkoord </a:t>
            </a:r>
            <a:r>
              <a:rPr lang="nl-NL" dirty="0"/>
              <a:t>betekent een grote </a:t>
            </a:r>
            <a:r>
              <a:rPr lang="nl-NL" b="1" dirty="0"/>
              <a:t>transitie van de fysieke leefomgeving</a:t>
            </a:r>
            <a:r>
              <a:rPr lang="nl-NL" dirty="0"/>
              <a:t> zoals burgers en ondernemers die nu ervaren en beleven. De impact van de transitie op de fysieke leefomgeving is groot: steden en landschappen zullen er door de transitie anders uit gaan zien. En een </a:t>
            </a:r>
            <a:r>
              <a:rPr lang="nl-NL" b="1" dirty="0"/>
              <a:t>duurzaam energiesysteem vergt meer ruimte dan een fossiel systeem</a:t>
            </a:r>
            <a:r>
              <a:rPr lang="nl-NL" dirty="0"/>
              <a:t>. Deze ruimte is in Nederland – waar elke vierkante meter al een (of meerdere) bestemming(en) heeft – niet vanzelfsprekend. Een goede ruimtelijke aanpak van de transitie, inclusief het maken van (soms ingrijpende) ruimtelijke keuzen, is daarmee een </a:t>
            </a:r>
            <a:r>
              <a:rPr lang="nl-NL" b="1" dirty="0"/>
              <a:t>noodzakelijke voorwaarde voor het behalen van de klimaatdoelstellingen</a:t>
            </a:r>
            <a:r>
              <a:rPr lang="nl-NL" dirty="0"/>
              <a:t>. Daarom is er, naast de ruimtelijk relevante afspraken aan de sectortafels, ook een aantal overkoepelende ruimtelijke afspraken gemaakt.</a:t>
            </a:r>
          </a:p>
        </p:txBody>
      </p:sp>
    </p:spTree>
    <p:extLst>
      <p:ext uri="{BB962C8B-B14F-4D97-AF65-F5344CB8AC3E}">
        <p14:creationId xmlns:p14="http://schemas.microsoft.com/office/powerpoint/2010/main" val="192185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CAA35-C9B9-4D30-A3CB-08F44E35E479}"/>
              </a:ext>
            </a:extLst>
          </p:cNvPr>
          <p:cNvSpPr>
            <a:spLocks noGrp="1"/>
          </p:cNvSpPr>
          <p:nvPr>
            <p:ph type="title"/>
          </p:nvPr>
        </p:nvSpPr>
        <p:spPr/>
        <p:txBody>
          <a:bodyPr/>
          <a:lstStyle/>
          <a:p>
            <a:r>
              <a:rPr lang="nl-NL" dirty="0"/>
              <a:t>De fossiele bronnen </a:t>
            </a:r>
          </a:p>
        </p:txBody>
      </p:sp>
      <p:sp>
        <p:nvSpPr>
          <p:cNvPr id="3" name="Tijdelijke aanduiding voor inhoud 2">
            <a:extLst>
              <a:ext uri="{FF2B5EF4-FFF2-40B4-BE49-F238E27FC236}">
                <a16:creationId xmlns:a16="http://schemas.microsoft.com/office/drawing/2014/main" id="{374496F6-5C4E-4A80-A7DC-3E268241B70F}"/>
              </a:ext>
            </a:extLst>
          </p:cNvPr>
          <p:cNvSpPr>
            <a:spLocks noGrp="1"/>
          </p:cNvSpPr>
          <p:nvPr>
            <p:ph idx="1"/>
          </p:nvPr>
        </p:nvSpPr>
        <p:spPr>
          <a:xfrm>
            <a:off x="2051720" y="897565"/>
            <a:ext cx="6984776" cy="3697058"/>
          </a:xfrm>
        </p:spPr>
        <p:txBody>
          <a:bodyPr>
            <a:normAutofit fontScale="92500" lnSpcReduction="10000"/>
          </a:bodyPr>
          <a:lstStyle/>
          <a:p>
            <a:r>
              <a:rPr lang="nl-NL" dirty="0"/>
              <a:t>Fossiele bronnen zelf (olie, gas, kolen) komen voornamelijk </a:t>
            </a:r>
            <a:r>
              <a:rPr lang="nl-NL" b="1" dirty="0"/>
              <a:t>onder de grond </a:t>
            </a:r>
            <a:r>
              <a:rPr lang="nl-NL" dirty="0"/>
              <a:t>vandaan of worden </a:t>
            </a:r>
            <a:r>
              <a:rPr lang="nl-NL" b="1" dirty="0"/>
              <a:t>aangevoerd vanuit het buitenland</a:t>
            </a:r>
            <a:r>
              <a:rPr lang="nl-NL" dirty="0"/>
              <a:t>. </a:t>
            </a:r>
          </a:p>
          <a:p>
            <a:r>
              <a:rPr lang="nl-NL" dirty="0"/>
              <a:t>De energieproductie vindt plaats in </a:t>
            </a:r>
            <a:r>
              <a:rPr lang="nl-NL" b="1" dirty="0"/>
              <a:t>grootschalige energiecentrales</a:t>
            </a:r>
            <a:r>
              <a:rPr lang="nl-NL" dirty="0"/>
              <a:t> die zich op een relatief </a:t>
            </a:r>
            <a:r>
              <a:rPr lang="nl-NL" b="1" dirty="0"/>
              <a:t>beperkt aantal locaties</a:t>
            </a:r>
            <a:r>
              <a:rPr lang="nl-NL" dirty="0"/>
              <a:t> bevinden, veelal gesitueerd op afgelegen, weinig zichtbare plekken. </a:t>
            </a:r>
          </a:p>
          <a:p>
            <a:r>
              <a:rPr lang="nl-NL" dirty="0"/>
              <a:t>Ook de </a:t>
            </a:r>
            <a:r>
              <a:rPr lang="nl-NL" b="1" dirty="0"/>
              <a:t>benodigde infrastructuur </a:t>
            </a:r>
            <a:r>
              <a:rPr lang="nl-NL" dirty="0"/>
              <a:t>voor het transport van olie en gas bevindt zich </a:t>
            </a:r>
            <a:r>
              <a:rPr lang="nl-NL" b="1" dirty="0"/>
              <a:t>ondergronds</a:t>
            </a:r>
            <a:r>
              <a:rPr lang="nl-NL" dirty="0"/>
              <a:t> en is dus aan het oog onttrokken. Hoogspanningskabels zijn in het landschap de meest zichtbare manifestaties van het fossiele energiesysteem. </a:t>
            </a:r>
          </a:p>
          <a:p>
            <a:r>
              <a:rPr lang="nl-NL" b="1" dirty="0"/>
              <a:t>Fossiele energie is</a:t>
            </a:r>
            <a:r>
              <a:rPr lang="nl-NL" dirty="0"/>
              <a:t>, kort gezegd, relatief ‘</a:t>
            </a:r>
            <a:r>
              <a:rPr lang="nl-NL" b="1" dirty="0"/>
              <a:t>ruimte-efficiënt</a:t>
            </a:r>
            <a:r>
              <a:rPr lang="nl-NL" dirty="0"/>
              <a:t>’.</a:t>
            </a:r>
          </a:p>
        </p:txBody>
      </p:sp>
    </p:spTree>
    <p:extLst>
      <p:ext uri="{BB962C8B-B14F-4D97-AF65-F5344CB8AC3E}">
        <p14:creationId xmlns:p14="http://schemas.microsoft.com/office/powerpoint/2010/main" val="246165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9ADCCCA-312D-4A80-9A92-89918298EFF3}"/>
              </a:ext>
            </a:extLst>
          </p:cNvPr>
          <p:cNvPicPr>
            <a:picLocks noChangeAspect="1"/>
          </p:cNvPicPr>
          <p:nvPr/>
        </p:nvPicPr>
        <p:blipFill>
          <a:blip r:embed="rId2"/>
          <a:stretch>
            <a:fillRect/>
          </a:stretch>
        </p:blipFill>
        <p:spPr>
          <a:xfrm>
            <a:off x="243115" y="1332730"/>
            <a:ext cx="2437997" cy="1743075"/>
          </a:xfrm>
          <a:prstGeom prst="rect">
            <a:avLst/>
          </a:prstGeom>
        </p:spPr>
      </p:pic>
      <p:sp>
        <p:nvSpPr>
          <p:cNvPr id="2" name="Titel 1">
            <a:extLst>
              <a:ext uri="{FF2B5EF4-FFF2-40B4-BE49-F238E27FC236}">
                <a16:creationId xmlns:a16="http://schemas.microsoft.com/office/drawing/2014/main" id="{D83386CF-8E66-420D-B357-EB320410CCA5}"/>
              </a:ext>
            </a:extLst>
          </p:cNvPr>
          <p:cNvSpPr>
            <a:spLocks noGrp="1"/>
          </p:cNvSpPr>
          <p:nvPr>
            <p:ph type="title"/>
          </p:nvPr>
        </p:nvSpPr>
        <p:spPr/>
        <p:txBody>
          <a:bodyPr/>
          <a:lstStyle/>
          <a:p>
            <a:pPr algn="l"/>
            <a:r>
              <a:rPr lang="nl-NL" dirty="0"/>
              <a:t>Energie uit hernieuwbare bronnen </a:t>
            </a:r>
          </a:p>
        </p:txBody>
      </p:sp>
      <p:sp>
        <p:nvSpPr>
          <p:cNvPr id="3" name="Tijdelijke aanduiding voor inhoud 2">
            <a:extLst>
              <a:ext uri="{FF2B5EF4-FFF2-40B4-BE49-F238E27FC236}">
                <a16:creationId xmlns:a16="http://schemas.microsoft.com/office/drawing/2014/main" id="{918351E2-B822-41FB-B707-7C9451A3AC8D}"/>
              </a:ext>
            </a:extLst>
          </p:cNvPr>
          <p:cNvSpPr>
            <a:spLocks noGrp="1"/>
          </p:cNvSpPr>
          <p:nvPr>
            <p:ph idx="1"/>
          </p:nvPr>
        </p:nvSpPr>
        <p:spPr>
          <a:xfrm>
            <a:off x="2681112" y="987574"/>
            <a:ext cx="3600400" cy="3697058"/>
          </a:xfrm>
        </p:spPr>
        <p:txBody>
          <a:bodyPr>
            <a:normAutofit fontScale="85000" lnSpcReduction="20000"/>
          </a:bodyPr>
          <a:lstStyle/>
          <a:p>
            <a:pPr marL="0" indent="0">
              <a:buNone/>
            </a:pPr>
            <a:r>
              <a:rPr lang="nl-NL" dirty="0"/>
              <a:t>Energie uit hernieuwbare bronnen heeft een ander ruimtelijk profiel. </a:t>
            </a:r>
          </a:p>
          <a:p>
            <a:r>
              <a:rPr lang="nl-NL" dirty="0"/>
              <a:t>De energieproductie gebeurt voor groter deel boven de grond </a:t>
            </a:r>
          </a:p>
          <a:p>
            <a:r>
              <a:rPr lang="nl-NL" dirty="0"/>
              <a:t>Veel zichtbaarder in de </a:t>
            </a:r>
            <a:r>
              <a:rPr lang="nl-NL" dirty="0" err="1"/>
              <a:t>fusieke</a:t>
            </a:r>
            <a:r>
              <a:rPr lang="nl-NL" dirty="0"/>
              <a:t> ruimte. </a:t>
            </a:r>
          </a:p>
          <a:p>
            <a:r>
              <a:rPr lang="nl-NL" dirty="0"/>
              <a:t>Veel en soms ingrijpende consequenties voor aanzien en functioneren van stad en land. </a:t>
            </a:r>
          </a:p>
          <a:p>
            <a:pPr marL="0" indent="0">
              <a:buNone/>
            </a:pPr>
            <a:r>
              <a:rPr lang="nl-NL" dirty="0"/>
              <a:t>We kunnen onderscheid maken tussen ‘direct’ en ‘indirect’ ruimtebeslag</a:t>
            </a:r>
          </a:p>
        </p:txBody>
      </p:sp>
      <p:pic>
        <p:nvPicPr>
          <p:cNvPr id="5" name="Afbeelding 4">
            <a:extLst>
              <a:ext uri="{FF2B5EF4-FFF2-40B4-BE49-F238E27FC236}">
                <a16:creationId xmlns:a16="http://schemas.microsoft.com/office/drawing/2014/main" id="{E171D996-5F87-403F-AA18-3CFD127A4796}"/>
              </a:ext>
            </a:extLst>
          </p:cNvPr>
          <p:cNvPicPr>
            <a:picLocks noChangeAspect="1"/>
          </p:cNvPicPr>
          <p:nvPr/>
        </p:nvPicPr>
        <p:blipFill>
          <a:blip r:embed="rId3"/>
          <a:stretch>
            <a:fillRect/>
          </a:stretch>
        </p:blipFill>
        <p:spPr>
          <a:xfrm>
            <a:off x="6156176" y="1332731"/>
            <a:ext cx="2752592" cy="1743074"/>
          </a:xfrm>
          <a:prstGeom prst="rect">
            <a:avLst/>
          </a:prstGeom>
        </p:spPr>
      </p:pic>
      <p:sp>
        <p:nvSpPr>
          <p:cNvPr id="6" name="Tekstvak 5">
            <a:extLst>
              <a:ext uri="{FF2B5EF4-FFF2-40B4-BE49-F238E27FC236}">
                <a16:creationId xmlns:a16="http://schemas.microsoft.com/office/drawing/2014/main" id="{C20B7381-2415-4CA1-8F10-099B8949F18A}"/>
              </a:ext>
            </a:extLst>
          </p:cNvPr>
          <p:cNvSpPr txBox="1"/>
          <p:nvPr/>
        </p:nvSpPr>
        <p:spPr>
          <a:xfrm>
            <a:off x="107504" y="3083880"/>
            <a:ext cx="2808312" cy="1200329"/>
          </a:xfrm>
          <a:prstGeom prst="rect">
            <a:avLst/>
          </a:prstGeom>
          <a:noFill/>
        </p:spPr>
        <p:txBody>
          <a:bodyPr wrap="square" rtlCol="0">
            <a:spAutoFit/>
          </a:bodyPr>
          <a:lstStyle/>
          <a:p>
            <a:r>
              <a:rPr lang="nl-NL" dirty="0"/>
              <a:t>Fossiel = grootschalige energieopwekking op een beperkt aantal locaties </a:t>
            </a:r>
          </a:p>
          <a:p>
            <a:endParaRPr lang="nl-NL" dirty="0"/>
          </a:p>
        </p:txBody>
      </p:sp>
      <p:sp>
        <p:nvSpPr>
          <p:cNvPr id="7" name="Tekstvak 6">
            <a:extLst>
              <a:ext uri="{FF2B5EF4-FFF2-40B4-BE49-F238E27FC236}">
                <a16:creationId xmlns:a16="http://schemas.microsoft.com/office/drawing/2014/main" id="{F123237A-CCB8-47F7-A925-CA122E4EB1EB}"/>
              </a:ext>
            </a:extLst>
          </p:cNvPr>
          <p:cNvSpPr txBox="1"/>
          <p:nvPr/>
        </p:nvSpPr>
        <p:spPr>
          <a:xfrm>
            <a:off x="6156176" y="3147814"/>
            <a:ext cx="3024336" cy="1477328"/>
          </a:xfrm>
          <a:prstGeom prst="rect">
            <a:avLst/>
          </a:prstGeom>
          <a:noFill/>
        </p:spPr>
        <p:txBody>
          <a:bodyPr wrap="square" rtlCol="0">
            <a:spAutoFit/>
          </a:bodyPr>
          <a:lstStyle/>
          <a:p>
            <a:r>
              <a:rPr lang="nl-NL" dirty="0"/>
              <a:t>Hernieuwbare bronnen = relatief kleinschalige energieopwekking op een groot aantal locaties</a:t>
            </a:r>
          </a:p>
          <a:p>
            <a:endParaRPr lang="nl-NL" dirty="0"/>
          </a:p>
        </p:txBody>
      </p:sp>
    </p:spTree>
    <p:extLst>
      <p:ext uri="{BB962C8B-B14F-4D97-AF65-F5344CB8AC3E}">
        <p14:creationId xmlns:p14="http://schemas.microsoft.com/office/powerpoint/2010/main" val="19601053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CA5788-46BD-4EAF-9B07-10F7B8044447}">
  <ds:schemaRefs>
    <ds:schemaRef ds:uri="http://schemas.microsoft.com/sharepoint/v3/contenttype/forms"/>
  </ds:schemaRefs>
</ds:datastoreItem>
</file>

<file path=customXml/itemProps2.xml><?xml version="1.0" encoding="utf-8"?>
<ds:datastoreItem xmlns:ds="http://schemas.openxmlformats.org/officeDocument/2006/customXml" ds:itemID="{D6072A2D-56CD-43AF-AC7C-A555E9388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C702F6-C200-4462-A920-B33705F7DC78}">
  <ds:schemaRefs>
    <ds:schemaRef ds:uri="http://purl.org/dc/dcmitype/"/>
    <ds:schemaRef ds:uri="http://schemas.microsoft.com/office/2006/metadata/properties"/>
    <ds:schemaRef ds:uri="34354c1b-6b8c-435b-ad50-990538c19557"/>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47a28104-336f-447d-946e-e305ac2bcd4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2660</TotalTime>
  <Words>1836</Words>
  <Application>Microsoft Office PowerPoint</Application>
  <PresentationFormat>Diavoorstelling (16:9)</PresentationFormat>
  <Paragraphs>170</Paragraphs>
  <Slides>40</Slides>
  <Notes>2</Notes>
  <HiddenSlides>0</HiddenSlides>
  <MMClips>1</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40</vt:i4>
      </vt:variant>
    </vt:vector>
  </HeadingPairs>
  <TitlesOfParts>
    <vt:vector size="44" baseType="lpstr">
      <vt:lpstr>Arial</vt:lpstr>
      <vt:lpstr>Calibri</vt:lpstr>
      <vt:lpstr>Kantoorthema</vt:lpstr>
      <vt:lpstr>Helicon thema</vt:lpstr>
      <vt:lpstr>PowerPoint-presentatie</vt:lpstr>
      <vt:lpstr>PowerPoint-presentatie</vt:lpstr>
      <vt:lpstr>PowerPoint-presentatie</vt:lpstr>
      <vt:lpstr>PowerPoint-presentatie</vt:lpstr>
      <vt:lpstr>Periode 3</vt:lpstr>
      <vt:lpstr>Inzicht in ruimtevraag</vt:lpstr>
      <vt:lpstr>Ruimte…</vt:lpstr>
      <vt:lpstr>De fossiele bronnen </vt:lpstr>
      <vt:lpstr>Energie uit hernieuwbare bronnen </vt:lpstr>
      <vt:lpstr>Wijze van Inpassing</vt:lpstr>
      <vt:lpstr>PowerPoint-presentatie</vt:lpstr>
      <vt:lpstr>Direct ruimtebeslag</vt:lpstr>
      <vt:lpstr>Van het gas af</vt:lpstr>
      <vt:lpstr>Elektrificatie</vt:lpstr>
      <vt:lpstr>Biomassa</vt:lpstr>
      <vt:lpstr>Geothermie</vt:lpstr>
      <vt:lpstr>Restwarmte Industrie</vt:lpstr>
      <vt:lpstr>Windenergie op land</vt:lpstr>
      <vt:lpstr>Beperkingen voor Wind</vt:lpstr>
      <vt:lpstr>Indirect ruimtebeslag</vt:lpstr>
      <vt:lpstr>PowerPoint-presentatie</vt:lpstr>
      <vt:lpstr>Regionale Energie Strategie</vt:lpstr>
      <vt:lpstr>Periode 3</vt:lpstr>
      <vt:lpstr>Regionale Energie Strategie</vt:lpstr>
      <vt:lpstr>PowerPoint-presentatie</vt:lpstr>
      <vt:lpstr>Wat is het doel en de focus van de RES?</vt:lpstr>
      <vt:lpstr>Wat is de Regionale Energie Strategie (RES)?</vt:lpstr>
      <vt:lpstr>Wat is de meerwaarde van de RES?</vt:lpstr>
      <vt:lpstr>Van wie komt de opdracht voor de RES en wie geeft er uitvoering aan?</vt:lpstr>
      <vt:lpstr>Hoe zijn de RES-regio’s ingedeeld?</vt:lpstr>
      <vt:lpstr>Wijze van Inpassing</vt:lpstr>
      <vt:lpstr>Ruimtelijke principes</vt:lpstr>
      <vt:lpstr>Ruimtelijke Principes</vt:lpstr>
      <vt:lpstr>PowerPoint-presentatie</vt:lpstr>
      <vt:lpstr>Toepassing van de ruimtelijke principes in bebouwd gebied</vt:lpstr>
      <vt:lpstr>PowerPoint-presentatie</vt:lpstr>
      <vt:lpstr>PowerPoint-presentatie</vt:lpstr>
      <vt:lpstr>En nog veel meer….</vt:lpstr>
      <vt:lpstr>Opdracht</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lastModifiedBy>Stijn Weijermars</cp:lastModifiedBy>
  <cp:revision>3</cp:revision>
  <dcterms:created xsi:type="dcterms:W3CDTF">2020-03-24T15:34:02Z</dcterms:created>
  <dcterms:modified xsi:type="dcterms:W3CDTF">2021-03-24T09:22:16Z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